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6"/>
  </p:notesMasterIdLst>
  <p:sldIdLst>
    <p:sldId id="256" r:id="rId2"/>
    <p:sldId id="284" r:id="rId3"/>
    <p:sldId id="291" r:id="rId4"/>
    <p:sldId id="292" r:id="rId5"/>
    <p:sldId id="293" r:id="rId6"/>
    <p:sldId id="294" r:id="rId7"/>
    <p:sldId id="295" r:id="rId8"/>
    <p:sldId id="296" r:id="rId9"/>
    <p:sldId id="297" r:id="rId10"/>
    <p:sldId id="298" r:id="rId11"/>
    <p:sldId id="299" r:id="rId12"/>
    <p:sldId id="300" r:id="rId13"/>
    <p:sldId id="301" r:id="rId14"/>
    <p:sldId id="315" r:id="rId15"/>
    <p:sldId id="302" r:id="rId16"/>
    <p:sldId id="303" r:id="rId17"/>
    <p:sldId id="304" r:id="rId18"/>
    <p:sldId id="305" r:id="rId19"/>
    <p:sldId id="306" r:id="rId20"/>
    <p:sldId id="307" r:id="rId21"/>
    <p:sldId id="308" r:id="rId22"/>
    <p:sldId id="309" r:id="rId23"/>
    <p:sldId id="310" r:id="rId24"/>
    <p:sldId id="314"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8799B23B-EC83-4686-B30A-512413B5E67A}" styleName="نمط فاتح 3 - تمييز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B1032C-EA38-4F05-BA0D-38AFFFC7BED3}" styleName="نمط فاتح 3 - تمييز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829" autoAdjust="0"/>
    <p:restoredTop sz="94660"/>
  </p:normalViewPr>
  <p:slideViewPr>
    <p:cSldViewPr snapToGrid="0">
      <p:cViewPr>
        <p:scale>
          <a:sx n="81" d="100"/>
          <a:sy n="81" d="100"/>
        </p:scale>
        <p:origin x="-420" y="-3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AE3E5B-CFBB-4D5A-901D-85FC912345A7}" type="datetimeFigureOut">
              <a:rPr lang="en-US" smtClean="0"/>
              <a:t>11/1/2021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C436D91-BC8D-4884-B0DD-BA09D73AE789}" type="slidenum">
              <a:rPr lang="en-US" smtClean="0"/>
              <a:t>‹#›</a:t>
            </a:fld>
            <a:endParaRPr lang="en-US"/>
          </a:p>
        </p:txBody>
      </p:sp>
    </p:spTree>
    <p:extLst>
      <p:ext uri="{BB962C8B-B14F-4D97-AF65-F5344CB8AC3E}">
        <p14:creationId xmlns:p14="http://schemas.microsoft.com/office/powerpoint/2010/main" val="27429333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5DBEF20-A39B-4939-A8D0-73BCB31A3D33}" type="datetime1">
              <a:rPr lang="en-US" smtClean="0"/>
              <a:t>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1A0021-A31D-4EAF-ACC3-76B0558D70C5}" type="slidenum">
              <a:rPr lang="en-US" smtClean="0"/>
              <a:t>‹#›</a:t>
            </a:fld>
            <a:endParaRPr lang="en-US"/>
          </a:p>
        </p:txBody>
      </p:sp>
    </p:spTree>
    <p:extLst>
      <p:ext uri="{BB962C8B-B14F-4D97-AF65-F5344CB8AC3E}">
        <p14:creationId xmlns:p14="http://schemas.microsoft.com/office/powerpoint/2010/main" val="3692337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F8723FC-7354-4728-99BE-6A2810A92434}" type="datetime1">
              <a:rPr lang="en-US" smtClean="0"/>
              <a:t>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1A0021-A31D-4EAF-ACC3-76B0558D70C5}" type="slidenum">
              <a:rPr lang="en-US" smtClean="0"/>
              <a:t>‹#›</a:t>
            </a:fld>
            <a:endParaRPr lang="en-US"/>
          </a:p>
        </p:txBody>
      </p:sp>
    </p:spTree>
    <p:extLst>
      <p:ext uri="{BB962C8B-B14F-4D97-AF65-F5344CB8AC3E}">
        <p14:creationId xmlns:p14="http://schemas.microsoft.com/office/powerpoint/2010/main" val="32268633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FAF7D66-B1BD-40BC-B3D2-EBFA5ADC5775}" type="datetime1">
              <a:rPr lang="en-US" smtClean="0"/>
              <a:t>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1A0021-A31D-4EAF-ACC3-76B0558D70C5}" type="slidenum">
              <a:rPr lang="en-US" smtClean="0"/>
              <a:t>‹#›</a:t>
            </a:fld>
            <a:endParaRPr lang="en-US"/>
          </a:p>
        </p:txBody>
      </p:sp>
    </p:spTree>
    <p:extLst>
      <p:ext uri="{BB962C8B-B14F-4D97-AF65-F5344CB8AC3E}">
        <p14:creationId xmlns:p14="http://schemas.microsoft.com/office/powerpoint/2010/main" val="1306474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1B04910-1804-47E1-B19A-3AC6DD07E70C}" type="datetime1">
              <a:rPr lang="en-US" smtClean="0"/>
              <a:t>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1A0021-A31D-4EAF-ACC3-76B0558D70C5}" type="slidenum">
              <a:rPr lang="en-US" smtClean="0"/>
              <a:t>‹#›</a:t>
            </a:fld>
            <a:endParaRPr lang="en-US"/>
          </a:p>
        </p:txBody>
      </p:sp>
    </p:spTree>
    <p:extLst>
      <p:ext uri="{BB962C8B-B14F-4D97-AF65-F5344CB8AC3E}">
        <p14:creationId xmlns:p14="http://schemas.microsoft.com/office/powerpoint/2010/main" val="461569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5A69C8C-DFCD-4F50-8B7D-75511E3528FE}" type="datetime1">
              <a:rPr lang="en-US" smtClean="0"/>
              <a:t>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1A0021-A31D-4EAF-ACC3-76B0558D70C5}" type="slidenum">
              <a:rPr lang="en-US" smtClean="0"/>
              <a:t>‹#›</a:t>
            </a:fld>
            <a:endParaRPr lang="en-US"/>
          </a:p>
        </p:txBody>
      </p:sp>
    </p:spTree>
    <p:extLst>
      <p:ext uri="{BB962C8B-B14F-4D97-AF65-F5344CB8AC3E}">
        <p14:creationId xmlns:p14="http://schemas.microsoft.com/office/powerpoint/2010/main" val="4142853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EB9CC95-D0CA-4C82-83F6-2E42BE2E52E0}" type="datetime1">
              <a:rPr lang="en-US" smtClean="0"/>
              <a:t>11/1/2021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1A0021-A31D-4EAF-ACC3-76B0558D70C5}" type="slidenum">
              <a:rPr lang="en-US" smtClean="0"/>
              <a:t>‹#›</a:t>
            </a:fld>
            <a:endParaRPr lang="en-US"/>
          </a:p>
        </p:txBody>
      </p:sp>
    </p:spTree>
    <p:extLst>
      <p:ext uri="{BB962C8B-B14F-4D97-AF65-F5344CB8AC3E}">
        <p14:creationId xmlns:p14="http://schemas.microsoft.com/office/powerpoint/2010/main" val="9057773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BF107A7-09A8-489F-928E-CDB9F3A1AEF2}" type="datetime1">
              <a:rPr lang="en-US" smtClean="0"/>
              <a:t>11/1/2021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1A0021-A31D-4EAF-ACC3-76B0558D70C5}" type="slidenum">
              <a:rPr lang="en-US" smtClean="0"/>
              <a:t>‹#›</a:t>
            </a:fld>
            <a:endParaRPr lang="en-US"/>
          </a:p>
        </p:txBody>
      </p:sp>
    </p:spTree>
    <p:extLst>
      <p:ext uri="{BB962C8B-B14F-4D97-AF65-F5344CB8AC3E}">
        <p14:creationId xmlns:p14="http://schemas.microsoft.com/office/powerpoint/2010/main" val="31627013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868EF1E-4D2F-48EB-A79B-028149AB3C46}" type="datetime1">
              <a:rPr lang="en-US" smtClean="0"/>
              <a:t>11/1/2021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1A0021-A31D-4EAF-ACC3-76B0558D70C5}" type="slidenum">
              <a:rPr lang="en-US" smtClean="0"/>
              <a:t>‹#›</a:t>
            </a:fld>
            <a:endParaRPr lang="en-US"/>
          </a:p>
        </p:txBody>
      </p:sp>
    </p:spTree>
    <p:extLst>
      <p:ext uri="{BB962C8B-B14F-4D97-AF65-F5344CB8AC3E}">
        <p14:creationId xmlns:p14="http://schemas.microsoft.com/office/powerpoint/2010/main" val="4053690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18F18E-CC7E-422B-A971-5357996E36AC}" type="datetime1">
              <a:rPr lang="en-US" smtClean="0"/>
              <a:t>11/1/2021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1A0021-A31D-4EAF-ACC3-76B0558D70C5}" type="slidenum">
              <a:rPr lang="en-US" smtClean="0"/>
              <a:t>‹#›</a:t>
            </a:fld>
            <a:endParaRPr lang="en-US"/>
          </a:p>
        </p:txBody>
      </p:sp>
    </p:spTree>
    <p:extLst>
      <p:ext uri="{BB962C8B-B14F-4D97-AF65-F5344CB8AC3E}">
        <p14:creationId xmlns:p14="http://schemas.microsoft.com/office/powerpoint/2010/main" val="2866787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B383A8B-D819-4150-B46D-D665598F24D4}" type="datetime1">
              <a:rPr lang="en-US" smtClean="0"/>
              <a:t>11/1/2021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1A0021-A31D-4EAF-ACC3-76B0558D70C5}" type="slidenum">
              <a:rPr lang="en-US" smtClean="0"/>
              <a:t>‹#›</a:t>
            </a:fld>
            <a:endParaRPr lang="en-US"/>
          </a:p>
        </p:txBody>
      </p:sp>
    </p:spTree>
    <p:extLst>
      <p:ext uri="{BB962C8B-B14F-4D97-AF65-F5344CB8AC3E}">
        <p14:creationId xmlns:p14="http://schemas.microsoft.com/office/powerpoint/2010/main" val="1822462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E440E37-BAA9-407C-B675-F0D34D20F68A}" type="datetime1">
              <a:rPr lang="en-US" smtClean="0"/>
              <a:t>11/1/2021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1A0021-A31D-4EAF-ACC3-76B0558D70C5}" type="slidenum">
              <a:rPr lang="en-US" smtClean="0"/>
              <a:t>‹#›</a:t>
            </a:fld>
            <a:endParaRPr lang="en-US"/>
          </a:p>
        </p:txBody>
      </p:sp>
    </p:spTree>
    <p:extLst>
      <p:ext uri="{BB962C8B-B14F-4D97-AF65-F5344CB8AC3E}">
        <p14:creationId xmlns:p14="http://schemas.microsoft.com/office/powerpoint/2010/main" val="9591002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8B29A6-AF6B-49BD-813C-0DBB07A6F925}" type="datetime1">
              <a:rPr lang="en-US" smtClean="0"/>
              <a:t>11/1/2021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1A0021-A31D-4EAF-ACC3-76B0558D70C5}" type="slidenum">
              <a:rPr lang="en-US" smtClean="0"/>
              <a:t>‹#›</a:t>
            </a:fld>
            <a:endParaRPr lang="en-US"/>
          </a:p>
        </p:txBody>
      </p:sp>
    </p:spTree>
    <p:extLst>
      <p:ext uri="{BB962C8B-B14F-4D97-AF65-F5344CB8AC3E}">
        <p14:creationId xmlns:p14="http://schemas.microsoft.com/office/powerpoint/2010/main" val="31212269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273556" y="1437316"/>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3" name="Rectangle 2"/>
          <p:cNvSpPr/>
          <p:nvPr/>
        </p:nvSpPr>
        <p:spPr>
          <a:xfrm>
            <a:off x="6030889" y="3969136"/>
            <a:ext cx="4762780" cy="1477328"/>
          </a:xfrm>
          <a:prstGeom prst="rect">
            <a:avLst/>
          </a:prstGeom>
        </p:spPr>
        <p:txBody>
          <a:bodyPr wrap="square">
            <a:spAutoFit/>
          </a:bodyPr>
          <a:lstStyle/>
          <a:p>
            <a:pPr algn="ctr">
              <a:defRPr/>
            </a:pPr>
            <a:r>
              <a:rPr lang="en-US" b="1" dirty="0" smtClean="0">
                <a:cs typeface="+mj-cs"/>
              </a:rPr>
              <a:t>By</a:t>
            </a:r>
          </a:p>
          <a:p>
            <a:pPr algn="ctr">
              <a:defRPr/>
            </a:pPr>
            <a:r>
              <a:rPr lang="en-US" b="1" dirty="0" smtClean="0">
                <a:cs typeface="+mj-cs"/>
              </a:rPr>
              <a:t> Assistant. Lecturer. </a:t>
            </a:r>
            <a:r>
              <a:rPr lang="en-US" b="1" dirty="0" err="1" smtClean="0">
                <a:cs typeface="+mj-cs"/>
              </a:rPr>
              <a:t>Zainab</a:t>
            </a:r>
            <a:r>
              <a:rPr lang="en-US" b="1" dirty="0" smtClean="0">
                <a:cs typeface="+mj-cs"/>
              </a:rPr>
              <a:t> Salman </a:t>
            </a:r>
            <a:r>
              <a:rPr lang="en-US" b="1" dirty="0" err="1" smtClean="0">
                <a:cs typeface="+mj-cs"/>
              </a:rPr>
              <a:t>Dawood</a:t>
            </a:r>
            <a:endParaRPr lang="en-US" b="1" dirty="0" smtClean="0">
              <a:cs typeface="+mj-cs"/>
            </a:endParaRPr>
          </a:p>
          <a:p>
            <a:pPr algn="ctr">
              <a:defRPr/>
            </a:pPr>
            <a:r>
              <a:rPr lang="en-US" b="1" dirty="0" smtClean="0">
                <a:cs typeface="+mj-cs"/>
              </a:rPr>
              <a:t>Fundamentals of Nursing Department</a:t>
            </a:r>
          </a:p>
          <a:p>
            <a:pPr algn="ctr">
              <a:defRPr/>
            </a:pPr>
            <a:r>
              <a:rPr lang="en-US" b="1" dirty="0" smtClean="0">
                <a:cs typeface="+mj-cs"/>
              </a:rPr>
              <a:t>College of Nursing</a:t>
            </a:r>
          </a:p>
          <a:p>
            <a:pPr algn="ctr">
              <a:defRPr/>
            </a:pPr>
            <a:r>
              <a:rPr lang="en-US" b="1" dirty="0" smtClean="0">
                <a:cs typeface="+mj-cs"/>
              </a:rPr>
              <a:t>University of </a:t>
            </a:r>
            <a:r>
              <a:rPr lang="en-US" b="1" dirty="0" err="1" smtClean="0">
                <a:cs typeface="+mj-cs"/>
              </a:rPr>
              <a:t>Basrah</a:t>
            </a:r>
            <a:endParaRPr lang="en-GB" b="1" dirty="0">
              <a:cs typeface="+mj-cs"/>
            </a:endParaRPr>
          </a:p>
        </p:txBody>
      </p:sp>
      <p:pic>
        <p:nvPicPr>
          <p:cNvPr id="16" name="Picture 2" descr="Image result for university of basrah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517" y="195296"/>
            <a:ext cx="1148443" cy="112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Rectangle 17">
            <a:extLst>
              <a:ext uri="{FF2B5EF4-FFF2-40B4-BE49-F238E27FC236}">
                <a16:creationId xmlns="" xmlns:a16="http://schemas.microsoft.com/office/drawing/2014/main" id="{4664DB9F-59BB-47A5-8080-662EED16E9E1}"/>
              </a:ext>
            </a:extLst>
          </p:cNvPr>
          <p:cNvSpPr/>
          <p:nvPr/>
        </p:nvSpPr>
        <p:spPr>
          <a:xfrm>
            <a:off x="5203064" y="1770089"/>
            <a:ext cx="6667507" cy="1843582"/>
          </a:xfrm>
          <a:prstGeom prst="rect">
            <a:avLst/>
          </a:prstGeom>
        </p:spPr>
        <p:txBody>
          <a:bodyPr wrap="square">
            <a:spAutoFit/>
          </a:bodyPr>
          <a:lstStyle/>
          <a:p>
            <a:pPr algn="ctr">
              <a:lnSpc>
                <a:spcPct val="150000"/>
              </a:lnSpc>
            </a:pPr>
            <a:r>
              <a:rPr lang="en-US" sz="4000" b="1" dirty="0" smtClean="0"/>
              <a:t>Pain management </a:t>
            </a:r>
            <a:r>
              <a:rPr lang="en-US" sz="4000" b="1" dirty="0" smtClean="0"/>
              <a:t>(Practice)</a:t>
            </a:r>
            <a:endParaRPr lang="en-US" sz="4000" b="1" dirty="0" smtClean="0"/>
          </a:p>
          <a:p>
            <a:pPr algn="ctr">
              <a:lnSpc>
                <a:spcPct val="150000"/>
              </a:lnSpc>
            </a:pPr>
            <a:r>
              <a:rPr lang="en-US" sz="4000" b="1" dirty="0" smtClean="0"/>
              <a:t>Lecture 2</a:t>
            </a:r>
            <a:endParaRPr lang="en-US" sz="4000" b="1" dirty="0"/>
          </a:p>
        </p:txBody>
      </p:sp>
      <p:grpSp>
        <p:nvGrpSpPr>
          <p:cNvPr id="17" name="Group 16">
            <a:extLst>
              <a:ext uri="{FF2B5EF4-FFF2-40B4-BE49-F238E27FC236}">
                <a16:creationId xmlns="" xmlns:a16="http://schemas.microsoft.com/office/drawing/2014/main" id="{EF240524-FD1C-4D7A-81C5-EC549C440BAE}"/>
              </a:ext>
            </a:extLst>
          </p:cNvPr>
          <p:cNvGrpSpPr/>
          <p:nvPr/>
        </p:nvGrpSpPr>
        <p:grpSpPr>
          <a:xfrm>
            <a:off x="185529" y="6405382"/>
            <a:ext cx="11633938" cy="369332"/>
            <a:chOff x="185529" y="6405382"/>
            <a:chExt cx="11633938" cy="369332"/>
          </a:xfrm>
        </p:grpSpPr>
        <p:cxnSp>
          <p:nvCxnSpPr>
            <p:cNvPr id="19" name="Straight Connector 18">
              <a:extLst>
                <a:ext uri="{FF2B5EF4-FFF2-40B4-BE49-F238E27FC236}">
                  <a16:creationId xmlns="" xmlns:a16="http://schemas.microsoft.com/office/drawing/2014/main" id="{5BA06214-1B13-4837-BBC6-F80A38D6FFEB}"/>
                </a:ext>
              </a:extLst>
            </p:cNvPr>
            <p:cNvCxnSpPr/>
            <p:nvPr/>
          </p:nvCxnSpPr>
          <p:spPr>
            <a:xfrm flipH="1">
              <a:off x="304800" y="6412317"/>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20" name="Rectangle 19">
              <a:extLst>
                <a:ext uri="{FF2B5EF4-FFF2-40B4-BE49-F238E27FC236}">
                  <a16:creationId xmlns="" xmlns:a16="http://schemas.microsoft.com/office/drawing/2014/main" id="{BBFDE99E-14D5-4903-9CE7-4F43A9CB7AB8}"/>
                </a:ext>
              </a:extLst>
            </p:cNvPr>
            <p:cNvSpPr/>
            <p:nvPr/>
          </p:nvSpPr>
          <p:spPr>
            <a:xfrm>
              <a:off x="185529" y="6405382"/>
              <a:ext cx="7908472" cy="369332"/>
            </a:xfrm>
            <a:prstGeom prst="rect">
              <a:avLst/>
            </a:prstGeom>
          </p:spPr>
          <p:txBody>
            <a:bodyPr wrap="square">
              <a:spAutoFit/>
            </a:bodyPr>
            <a:lstStyle/>
            <a:p>
              <a:pPr>
                <a:defRPr/>
              </a:pPr>
              <a:r>
                <a:rPr lang="en-GB" dirty="0"/>
                <a:t>University of </a:t>
              </a:r>
              <a:r>
                <a:rPr lang="en-GB" dirty="0" err="1"/>
                <a:t>Basrah</a:t>
              </a:r>
              <a:r>
                <a:rPr lang="en-GB" dirty="0"/>
                <a:t> </a:t>
              </a:r>
              <a:r>
                <a:rPr lang="en-GB" dirty="0" smtClean="0"/>
                <a:t>–</a:t>
              </a:r>
              <a:r>
                <a:rPr lang="en-US" dirty="0" smtClean="0"/>
                <a:t>College of Nursing </a:t>
              </a:r>
              <a:r>
                <a:rPr lang="en-GB" dirty="0" smtClean="0"/>
                <a:t>– Fundamentals of Nursing Department </a:t>
              </a:r>
              <a:endParaRPr lang="en-GB" dirty="0"/>
            </a:p>
          </p:txBody>
        </p:sp>
      </p:grpSp>
      <p:sp>
        <p:nvSpPr>
          <p:cNvPr id="4" name="Rectangle 3">
            <a:extLst>
              <a:ext uri="{FF2B5EF4-FFF2-40B4-BE49-F238E27FC236}">
                <a16:creationId xmlns="" xmlns:a16="http://schemas.microsoft.com/office/drawing/2014/main" id="{8619569C-F51C-4D5F-9554-C9384EBEA533}"/>
              </a:ext>
            </a:extLst>
          </p:cNvPr>
          <p:cNvSpPr/>
          <p:nvPr/>
        </p:nvSpPr>
        <p:spPr>
          <a:xfrm>
            <a:off x="495517" y="1844516"/>
            <a:ext cx="4527057" cy="3942821"/>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solidFill>
                <a:schemeClr val="tx1"/>
              </a:solidFill>
            </a:endParaRPr>
          </a:p>
        </p:txBody>
      </p:sp>
      <p:pic>
        <p:nvPicPr>
          <p:cNvPr id="6" name="صورة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18676" y="195296"/>
            <a:ext cx="1659432" cy="1128788"/>
          </a:xfrm>
          <a:prstGeom prst="rect">
            <a:avLst/>
          </a:prstGeom>
        </p:spPr>
      </p:pic>
      <p:pic>
        <p:nvPicPr>
          <p:cNvPr id="1026" name="Picture 2" descr="Pain Management: All Your Self-Help Options | Pathway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5518" y="1844517"/>
            <a:ext cx="4527056" cy="3942820"/>
          </a:xfrm>
          <a:prstGeom prst="rect">
            <a:avLst/>
          </a:prstGeom>
          <a:noFill/>
          <a:extLst>
            <a:ext uri="{909E8E84-426E-40DD-AFC4-6F175D3DCCD1}">
              <a14:hiddenFill xmlns:a14="http://schemas.microsoft.com/office/drawing/2010/main">
                <a:solidFill>
                  <a:srgbClr val="FFFFFF"/>
                </a:solidFill>
              </a14:hiddenFill>
            </a:ext>
          </a:extLst>
        </p:spPr>
      </p:pic>
      <p:sp>
        <p:nvSpPr>
          <p:cNvPr id="5" name="مستطيل 4"/>
          <p:cNvSpPr/>
          <p:nvPr/>
        </p:nvSpPr>
        <p:spPr>
          <a:xfrm>
            <a:off x="3378884" y="436524"/>
            <a:ext cx="5289590" cy="646331"/>
          </a:xfrm>
          <a:prstGeom prst="rect">
            <a:avLst/>
          </a:prstGeom>
        </p:spPr>
        <p:txBody>
          <a:bodyPr wrap="none">
            <a:spAutoFit/>
          </a:bodyPr>
          <a:lstStyle/>
          <a:p>
            <a:pPr lvl="0" algn="ctr"/>
            <a:r>
              <a:rPr lang="ar-IQ" sz="3600" b="1" dirty="0">
                <a:solidFill>
                  <a:prstClr val="black"/>
                </a:solidFill>
              </a:rPr>
              <a:t> </a:t>
            </a:r>
            <a:r>
              <a:rPr lang="en-US" sz="3600" b="1" dirty="0">
                <a:solidFill>
                  <a:prstClr val="black"/>
                </a:solidFill>
              </a:rPr>
              <a:t>Adult Nursing(1) 2</a:t>
            </a:r>
            <a:r>
              <a:rPr lang="en-US" sz="3600" b="1" baseline="30000" dirty="0">
                <a:solidFill>
                  <a:prstClr val="black"/>
                </a:solidFill>
              </a:rPr>
              <a:t>nd</a:t>
            </a:r>
            <a:r>
              <a:rPr lang="en-US" sz="3600" b="1" dirty="0">
                <a:solidFill>
                  <a:prstClr val="black"/>
                </a:solidFill>
              </a:rPr>
              <a:t> Stage</a:t>
            </a:r>
            <a:endParaRPr lang="en-US" sz="3600" b="1" dirty="0">
              <a:solidFill>
                <a:prstClr val="black"/>
              </a:solidFill>
            </a:endParaRPr>
          </a:p>
        </p:txBody>
      </p:sp>
    </p:spTree>
    <p:extLst>
      <p:ext uri="{BB962C8B-B14F-4D97-AF65-F5344CB8AC3E}">
        <p14:creationId xmlns:p14="http://schemas.microsoft.com/office/powerpoint/2010/main" val="19779337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 xmlns:a16="http://schemas.microsoft.com/office/drawing/2014/main"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t>University of </a:t>
            </a:r>
            <a:r>
              <a:rPr lang="en-GB" dirty="0" err="1" smtClean="0"/>
              <a:t>Basrah</a:t>
            </a:r>
            <a:r>
              <a:rPr lang="en-GB" dirty="0" smtClean="0"/>
              <a:t>-College of Nursing– </a:t>
            </a:r>
            <a:r>
              <a:rPr lang="en-US" dirty="0" smtClean="0"/>
              <a:t>Fundamentals of Nursing Department</a:t>
            </a:r>
            <a:endParaRPr lang="en-GB" dirty="0"/>
          </a:p>
        </p:txBody>
      </p:sp>
      <p:sp>
        <p:nvSpPr>
          <p:cNvPr id="2" name="Rectangle 1">
            <a:extLst>
              <a:ext uri="{FF2B5EF4-FFF2-40B4-BE49-F238E27FC236}">
                <a16:creationId xmlns="" xmlns:a16="http://schemas.microsoft.com/office/drawing/2014/main"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latin typeface="Times New Roman" panose="02020603050405020304" pitchFamily="18" charset="0"/>
                <a:ea typeface="Times New Roman" panose="02020603050405020304" pitchFamily="18" charset="0"/>
              </a:rPr>
              <a:t> </a:t>
            </a:r>
            <a:endParaRPr lang="en-US" sz="3600" dirty="0">
              <a:effectLst/>
              <a:latin typeface="Times New Roman" panose="02020603050405020304" pitchFamily="18" charset="0"/>
              <a:ea typeface="Times New Roman" panose="02020603050405020304" pitchFamily="18" charset="0"/>
            </a:endParaRPr>
          </a:p>
        </p:txBody>
      </p:sp>
      <p:sp>
        <p:nvSpPr>
          <p:cNvPr id="4" name="Rectangle 3">
            <a:extLst>
              <a:ext uri="{FF2B5EF4-FFF2-40B4-BE49-F238E27FC236}">
                <a16:creationId xmlns="" xmlns:a16="http://schemas.microsoft.com/office/drawing/2014/main" id="{702E2C65-E0F3-45BB-8F88-CFC719A32B9F}"/>
              </a:ext>
            </a:extLst>
          </p:cNvPr>
          <p:cNvSpPr/>
          <p:nvPr/>
        </p:nvSpPr>
        <p:spPr>
          <a:xfrm>
            <a:off x="9925878" y="6227212"/>
            <a:ext cx="1921917"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 name="مستطيل 2"/>
          <p:cNvSpPr/>
          <p:nvPr/>
        </p:nvSpPr>
        <p:spPr>
          <a:xfrm>
            <a:off x="2989385" y="740335"/>
            <a:ext cx="5568461" cy="461665"/>
          </a:xfrm>
          <a:prstGeom prst="rect">
            <a:avLst/>
          </a:prstGeom>
        </p:spPr>
        <p:txBody>
          <a:bodyPr wrap="square">
            <a:spAutoFit/>
          </a:bodyPr>
          <a:lstStyle/>
          <a:p>
            <a:r>
              <a:rPr lang="en-US" sz="2400" b="1" dirty="0" smtClean="0">
                <a:latin typeface="Times New Roman"/>
                <a:ea typeface="Calibri"/>
              </a:rPr>
              <a:t>2- Onset </a:t>
            </a:r>
            <a:r>
              <a:rPr lang="en-US" sz="2400" b="1" dirty="0">
                <a:latin typeface="Times New Roman"/>
                <a:ea typeface="Calibri"/>
              </a:rPr>
              <a:t>and duration:</a:t>
            </a:r>
            <a:r>
              <a:rPr lang="en-US" sz="2400" dirty="0">
                <a:latin typeface="Times New Roman"/>
                <a:ea typeface="Calibri"/>
              </a:rPr>
              <a:t> </a:t>
            </a:r>
            <a:endParaRPr lang="ar-IQ" sz="2400" dirty="0"/>
          </a:p>
        </p:txBody>
      </p:sp>
      <p:sp>
        <p:nvSpPr>
          <p:cNvPr id="7" name="سهم للأسفل 6"/>
          <p:cNvSpPr/>
          <p:nvPr/>
        </p:nvSpPr>
        <p:spPr>
          <a:xfrm>
            <a:off x="2074984" y="1521543"/>
            <a:ext cx="5767755" cy="4480672"/>
          </a:xfrm>
          <a:prstGeom prst="downArrow">
            <a:avLst>
              <a:gd name="adj1" fmla="val 50000"/>
              <a:gd name="adj2" fmla="val 48953"/>
            </a:avLst>
          </a:prstGeom>
        </p:spPr>
        <p:style>
          <a:lnRef idx="2">
            <a:schemeClr val="accent1"/>
          </a:lnRef>
          <a:fillRef idx="1">
            <a:schemeClr val="lt1"/>
          </a:fillRef>
          <a:effectRef idx="0">
            <a:schemeClr val="accent1"/>
          </a:effectRef>
          <a:fontRef idx="minor">
            <a:schemeClr val="dk1"/>
          </a:fontRef>
        </p:style>
        <p:txBody>
          <a:bodyPr rtlCol="1" anchor="ctr"/>
          <a:lstStyle/>
          <a:p>
            <a:pPr marR="27305" lvl="0" algn="just">
              <a:lnSpc>
                <a:spcPct val="115000"/>
              </a:lnSpc>
              <a:spcAft>
                <a:spcPts val="1000"/>
              </a:spcAft>
            </a:pPr>
            <a:r>
              <a:rPr lang="en-US" sz="2800" dirty="0">
                <a:latin typeface="Times New Roman"/>
                <a:ea typeface="Calibri"/>
                <a:cs typeface="Arial"/>
              </a:rPr>
              <a:t>Ask the patient when the pain started and whether it started gradually or suddenly.</a:t>
            </a:r>
            <a:endParaRPr lang="en-US" dirty="0">
              <a:ea typeface="Calibri"/>
              <a:cs typeface="Arial"/>
            </a:endParaRPr>
          </a:p>
        </p:txBody>
      </p:sp>
    </p:spTree>
    <p:extLst>
      <p:ext uri="{BB962C8B-B14F-4D97-AF65-F5344CB8AC3E}">
        <p14:creationId xmlns:p14="http://schemas.microsoft.com/office/powerpoint/2010/main" val="35336907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 xmlns:a16="http://schemas.microsoft.com/office/drawing/2014/main"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t>University of </a:t>
            </a:r>
            <a:r>
              <a:rPr lang="en-GB" dirty="0" err="1" smtClean="0"/>
              <a:t>Basrah</a:t>
            </a:r>
            <a:r>
              <a:rPr lang="en-GB" dirty="0" smtClean="0"/>
              <a:t>-College of Nursing– </a:t>
            </a:r>
            <a:r>
              <a:rPr lang="en-US" dirty="0" smtClean="0"/>
              <a:t>Fundamentals of Nursing Department</a:t>
            </a:r>
            <a:endParaRPr lang="en-GB" dirty="0"/>
          </a:p>
        </p:txBody>
      </p:sp>
      <p:sp>
        <p:nvSpPr>
          <p:cNvPr id="2" name="Rectangle 1">
            <a:extLst>
              <a:ext uri="{FF2B5EF4-FFF2-40B4-BE49-F238E27FC236}">
                <a16:creationId xmlns="" xmlns:a16="http://schemas.microsoft.com/office/drawing/2014/main"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latin typeface="Times New Roman" panose="02020603050405020304" pitchFamily="18" charset="0"/>
                <a:ea typeface="Times New Roman" panose="02020603050405020304" pitchFamily="18" charset="0"/>
              </a:rPr>
              <a:t> </a:t>
            </a:r>
            <a:endParaRPr lang="en-US" sz="3600" dirty="0">
              <a:effectLst/>
              <a:latin typeface="Times New Roman" panose="02020603050405020304" pitchFamily="18" charset="0"/>
              <a:ea typeface="Times New Roman" panose="02020603050405020304" pitchFamily="18" charset="0"/>
            </a:endParaRPr>
          </a:p>
        </p:txBody>
      </p:sp>
      <p:sp>
        <p:nvSpPr>
          <p:cNvPr id="4" name="Rectangle 3">
            <a:extLst>
              <a:ext uri="{FF2B5EF4-FFF2-40B4-BE49-F238E27FC236}">
                <a16:creationId xmlns="" xmlns:a16="http://schemas.microsoft.com/office/drawing/2014/main" id="{702E2C65-E0F3-45BB-8F88-CFC719A32B9F}"/>
              </a:ext>
            </a:extLst>
          </p:cNvPr>
          <p:cNvSpPr/>
          <p:nvPr/>
        </p:nvSpPr>
        <p:spPr>
          <a:xfrm>
            <a:off x="9925878" y="6227212"/>
            <a:ext cx="1921917"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 name="مستطيل 2"/>
          <p:cNvSpPr/>
          <p:nvPr/>
        </p:nvSpPr>
        <p:spPr>
          <a:xfrm>
            <a:off x="2356338" y="683110"/>
            <a:ext cx="4769760" cy="461665"/>
          </a:xfrm>
          <a:prstGeom prst="rect">
            <a:avLst/>
          </a:prstGeom>
        </p:spPr>
        <p:txBody>
          <a:bodyPr wrap="square">
            <a:spAutoFit/>
          </a:bodyPr>
          <a:lstStyle/>
          <a:p>
            <a:r>
              <a:rPr lang="en-US" sz="2400" b="1" dirty="0" smtClean="0">
                <a:latin typeface="Times New Roman"/>
                <a:ea typeface="Calibri"/>
              </a:rPr>
              <a:t>3- Intensity</a:t>
            </a:r>
            <a:r>
              <a:rPr lang="en-US" sz="2400" b="1" dirty="0">
                <a:latin typeface="Times New Roman"/>
                <a:ea typeface="Calibri"/>
              </a:rPr>
              <a:t>:</a:t>
            </a:r>
            <a:r>
              <a:rPr lang="en-US" sz="2400" dirty="0">
                <a:latin typeface="Times New Roman"/>
                <a:ea typeface="Calibri"/>
              </a:rPr>
              <a:t> </a:t>
            </a:r>
            <a:endParaRPr lang="ar-IQ" sz="2400" dirty="0"/>
          </a:p>
        </p:txBody>
      </p:sp>
      <p:sp>
        <p:nvSpPr>
          <p:cNvPr id="7" name="سهم للأسفل 6"/>
          <p:cNvSpPr/>
          <p:nvPr/>
        </p:nvSpPr>
        <p:spPr>
          <a:xfrm>
            <a:off x="1629507" y="1521543"/>
            <a:ext cx="5673969" cy="4480672"/>
          </a:xfrm>
          <a:prstGeom prst="downArrow">
            <a:avLst/>
          </a:prstGeom>
        </p:spPr>
        <p:style>
          <a:lnRef idx="2">
            <a:schemeClr val="accent1"/>
          </a:lnRef>
          <a:fillRef idx="1">
            <a:schemeClr val="lt1"/>
          </a:fillRef>
          <a:effectRef idx="0">
            <a:schemeClr val="accent1"/>
          </a:effectRef>
          <a:fontRef idx="minor">
            <a:schemeClr val="dk1"/>
          </a:fontRef>
        </p:style>
        <p:txBody>
          <a:bodyPr rtlCol="1" anchor="ctr"/>
          <a:lstStyle/>
          <a:p>
            <a:pPr marR="27305" algn="just">
              <a:lnSpc>
                <a:spcPct val="115000"/>
              </a:lnSpc>
              <a:spcAft>
                <a:spcPts val="1000"/>
              </a:spcAft>
            </a:pPr>
            <a:r>
              <a:rPr lang="en-US" sz="2800" dirty="0">
                <a:latin typeface="Times New Roman"/>
                <a:ea typeface="Calibri"/>
                <a:cs typeface="Arial"/>
              </a:rPr>
              <a:t>Ask the patient to rate the severity of the pain using a reliable and valid pain assessment tool. </a:t>
            </a:r>
            <a:endParaRPr lang="en-US" dirty="0">
              <a:ea typeface="Calibri"/>
              <a:cs typeface="Arial"/>
            </a:endParaRPr>
          </a:p>
        </p:txBody>
      </p:sp>
    </p:spTree>
    <p:extLst>
      <p:ext uri="{BB962C8B-B14F-4D97-AF65-F5344CB8AC3E}">
        <p14:creationId xmlns:p14="http://schemas.microsoft.com/office/powerpoint/2010/main" val="35336907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 xmlns:a16="http://schemas.microsoft.com/office/drawing/2014/main"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t>University of </a:t>
            </a:r>
            <a:r>
              <a:rPr lang="en-GB" dirty="0" err="1" smtClean="0"/>
              <a:t>Basrah</a:t>
            </a:r>
            <a:r>
              <a:rPr lang="en-GB" dirty="0" smtClean="0"/>
              <a:t>-College of Nursing– </a:t>
            </a:r>
            <a:r>
              <a:rPr lang="en-US" dirty="0" smtClean="0"/>
              <a:t>Fundamentals of Nursing Department</a:t>
            </a:r>
            <a:endParaRPr lang="en-GB" dirty="0"/>
          </a:p>
        </p:txBody>
      </p:sp>
      <p:sp>
        <p:nvSpPr>
          <p:cNvPr id="2" name="Rectangle 1">
            <a:extLst>
              <a:ext uri="{FF2B5EF4-FFF2-40B4-BE49-F238E27FC236}">
                <a16:creationId xmlns="" xmlns:a16="http://schemas.microsoft.com/office/drawing/2014/main"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latin typeface="Times New Roman" panose="02020603050405020304" pitchFamily="18" charset="0"/>
                <a:ea typeface="Times New Roman" panose="02020603050405020304" pitchFamily="18" charset="0"/>
              </a:rPr>
              <a:t> </a:t>
            </a:r>
            <a:endParaRPr lang="en-US" sz="3600" dirty="0">
              <a:effectLst/>
              <a:latin typeface="Times New Roman" panose="02020603050405020304" pitchFamily="18" charset="0"/>
              <a:ea typeface="Times New Roman" panose="02020603050405020304" pitchFamily="18" charset="0"/>
            </a:endParaRPr>
          </a:p>
        </p:txBody>
      </p:sp>
      <p:sp>
        <p:nvSpPr>
          <p:cNvPr id="4" name="Rectangle 3">
            <a:extLst>
              <a:ext uri="{FF2B5EF4-FFF2-40B4-BE49-F238E27FC236}">
                <a16:creationId xmlns="" xmlns:a16="http://schemas.microsoft.com/office/drawing/2014/main" id="{702E2C65-E0F3-45BB-8F88-CFC719A32B9F}"/>
              </a:ext>
            </a:extLst>
          </p:cNvPr>
          <p:cNvSpPr/>
          <p:nvPr/>
        </p:nvSpPr>
        <p:spPr>
          <a:xfrm>
            <a:off x="9925878" y="6227212"/>
            <a:ext cx="1921917"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 name="مستطيل 2"/>
          <p:cNvSpPr/>
          <p:nvPr/>
        </p:nvSpPr>
        <p:spPr>
          <a:xfrm>
            <a:off x="2016370" y="740335"/>
            <a:ext cx="2585502" cy="523220"/>
          </a:xfrm>
          <a:prstGeom prst="rect">
            <a:avLst/>
          </a:prstGeom>
        </p:spPr>
        <p:txBody>
          <a:bodyPr wrap="square">
            <a:spAutoFit/>
          </a:bodyPr>
          <a:lstStyle/>
          <a:p>
            <a:r>
              <a:rPr lang="en-US" sz="2800" b="1" dirty="0" smtClean="0">
                <a:latin typeface="Times New Roman"/>
                <a:ea typeface="Calibri"/>
              </a:rPr>
              <a:t>4- Quality</a:t>
            </a:r>
            <a:r>
              <a:rPr lang="en-US" sz="2800" b="1" dirty="0">
                <a:latin typeface="Times New Roman"/>
                <a:ea typeface="Calibri"/>
              </a:rPr>
              <a:t>:</a:t>
            </a:r>
            <a:endParaRPr lang="ar-IQ" sz="2800" dirty="0"/>
          </a:p>
        </p:txBody>
      </p:sp>
      <p:sp>
        <p:nvSpPr>
          <p:cNvPr id="7" name="سهم للأسفل 6"/>
          <p:cNvSpPr/>
          <p:nvPr/>
        </p:nvSpPr>
        <p:spPr>
          <a:xfrm>
            <a:off x="1629507" y="1521543"/>
            <a:ext cx="5673969" cy="4480672"/>
          </a:xfrm>
          <a:prstGeom prst="downArrow">
            <a:avLst/>
          </a:prstGeom>
        </p:spPr>
        <p:style>
          <a:lnRef idx="2">
            <a:schemeClr val="accent1"/>
          </a:lnRef>
          <a:fillRef idx="1">
            <a:schemeClr val="lt1"/>
          </a:fillRef>
          <a:effectRef idx="0">
            <a:schemeClr val="accent1"/>
          </a:effectRef>
          <a:fontRef idx="minor">
            <a:schemeClr val="dk1"/>
          </a:fontRef>
        </p:style>
        <p:txBody>
          <a:bodyPr rtlCol="1" anchor="ctr"/>
          <a:lstStyle/>
          <a:p>
            <a:pPr marR="27305" lvl="0" algn="just">
              <a:lnSpc>
                <a:spcPct val="115000"/>
              </a:lnSpc>
              <a:spcAft>
                <a:spcPts val="1000"/>
              </a:spcAft>
            </a:pPr>
            <a:r>
              <a:rPr lang="en-US" sz="2000" dirty="0">
                <a:latin typeface="Times New Roman"/>
                <a:ea typeface="Calibri"/>
                <a:cs typeface="Arial"/>
              </a:rPr>
              <a:t>Ask the patient to describe how the pain feels. Descriptors such as “sharp,” “shooting,” or “burning”.</a:t>
            </a:r>
            <a:endParaRPr lang="en-US" sz="1400" dirty="0">
              <a:ea typeface="Calibri"/>
              <a:cs typeface="Arial"/>
            </a:endParaRPr>
          </a:p>
        </p:txBody>
      </p:sp>
    </p:spTree>
    <p:extLst>
      <p:ext uri="{BB962C8B-B14F-4D97-AF65-F5344CB8AC3E}">
        <p14:creationId xmlns:p14="http://schemas.microsoft.com/office/powerpoint/2010/main" val="35336907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 xmlns:a16="http://schemas.microsoft.com/office/drawing/2014/main"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t>University of </a:t>
            </a:r>
            <a:r>
              <a:rPr lang="en-GB" dirty="0" err="1" smtClean="0"/>
              <a:t>Basrah</a:t>
            </a:r>
            <a:r>
              <a:rPr lang="en-GB" dirty="0" smtClean="0"/>
              <a:t>-College of Nursing– </a:t>
            </a:r>
            <a:r>
              <a:rPr lang="en-US" dirty="0" smtClean="0"/>
              <a:t>Fundamentals of Nursing Department</a:t>
            </a:r>
            <a:endParaRPr lang="en-GB" dirty="0"/>
          </a:p>
        </p:txBody>
      </p:sp>
      <p:sp>
        <p:nvSpPr>
          <p:cNvPr id="2" name="Rectangle 1">
            <a:extLst>
              <a:ext uri="{FF2B5EF4-FFF2-40B4-BE49-F238E27FC236}">
                <a16:creationId xmlns="" xmlns:a16="http://schemas.microsoft.com/office/drawing/2014/main"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latin typeface="Times New Roman" panose="02020603050405020304" pitchFamily="18" charset="0"/>
                <a:ea typeface="Times New Roman" panose="02020603050405020304" pitchFamily="18" charset="0"/>
              </a:rPr>
              <a:t> </a:t>
            </a:r>
            <a:endParaRPr lang="en-US" sz="3600" dirty="0">
              <a:effectLst/>
              <a:latin typeface="Times New Roman" panose="02020603050405020304" pitchFamily="18" charset="0"/>
              <a:ea typeface="Times New Roman" panose="02020603050405020304" pitchFamily="18" charset="0"/>
            </a:endParaRPr>
          </a:p>
        </p:txBody>
      </p:sp>
      <p:sp>
        <p:nvSpPr>
          <p:cNvPr id="4" name="Rectangle 3">
            <a:extLst>
              <a:ext uri="{FF2B5EF4-FFF2-40B4-BE49-F238E27FC236}">
                <a16:creationId xmlns="" xmlns:a16="http://schemas.microsoft.com/office/drawing/2014/main" id="{702E2C65-E0F3-45BB-8F88-CFC719A32B9F}"/>
              </a:ext>
            </a:extLst>
          </p:cNvPr>
          <p:cNvSpPr/>
          <p:nvPr/>
        </p:nvSpPr>
        <p:spPr>
          <a:xfrm>
            <a:off x="9925878" y="6227212"/>
            <a:ext cx="1921917"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 name="مستطيل 2"/>
          <p:cNvSpPr/>
          <p:nvPr/>
        </p:nvSpPr>
        <p:spPr>
          <a:xfrm>
            <a:off x="1500554" y="1152211"/>
            <a:ext cx="5486400" cy="461665"/>
          </a:xfrm>
          <a:prstGeom prst="rect">
            <a:avLst/>
          </a:prstGeom>
        </p:spPr>
        <p:txBody>
          <a:bodyPr wrap="square">
            <a:spAutoFit/>
          </a:bodyPr>
          <a:lstStyle/>
          <a:p>
            <a:r>
              <a:rPr lang="en-US" sz="2400" b="1" u="sng" dirty="0" smtClean="0">
                <a:latin typeface="Times New Roman"/>
                <a:ea typeface="Calibri"/>
              </a:rPr>
              <a:t>5- Aggravating </a:t>
            </a:r>
            <a:r>
              <a:rPr lang="en-US" sz="2400" b="1" u="sng" dirty="0">
                <a:latin typeface="Times New Roman"/>
                <a:ea typeface="Calibri"/>
              </a:rPr>
              <a:t>and relieving factors</a:t>
            </a:r>
            <a:endParaRPr lang="ar-IQ" sz="2400" dirty="0"/>
          </a:p>
        </p:txBody>
      </p:sp>
      <p:sp>
        <p:nvSpPr>
          <p:cNvPr id="7" name="سهم للأسفل 6"/>
          <p:cNvSpPr/>
          <p:nvPr/>
        </p:nvSpPr>
        <p:spPr>
          <a:xfrm>
            <a:off x="1629507" y="2004645"/>
            <a:ext cx="5673969" cy="3997569"/>
          </a:xfrm>
          <a:prstGeom prst="downArrow">
            <a:avLst/>
          </a:prstGeom>
        </p:spPr>
        <p:style>
          <a:lnRef idx="2">
            <a:schemeClr val="accent1"/>
          </a:lnRef>
          <a:fillRef idx="1">
            <a:schemeClr val="lt1"/>
          </a:fillRef>
          <a:effectRef idx="0">
            <a:schemeClr val="accent1"/>
          </a:effectRef>
          <a:fontRef idx="minor">
            <a:schemeClr val="dk1"/>
          </a:fontRef>
        </p:style>
        <p:txBody>
          <a:bodyPr rtlCol="1" anchor="ctr"/>
          <a:lstStyle/>
          <a:p>
            <a:pPr marR="27305" lvl="0" algn="just">
              <a:lnSpc>
                <a:spcPct val="115000"/>
              </a:lnSpc>
              <a:spcAft>
                <a:spcPts val="1000"/>
              </a:spcAft>
            </a:pPr>
            <a:r>
              <a:rPr lang="en-US" sz="2400" dirty="0">
                <a:latin typeface="Times New Roman"/>
                <a:ea typeface="Calibri"/>
                <a:cs typeface="Arial"/>
              </a:rPr>
              <a:t>Ask the patient what makes the pain worse and what makes it better.</a:t>
            </a:r>
            <a:endParaRPr lang="en-US" sz="1600" dirty="0">
              <a:ea typeface="Calibri"/>
              <a:cs typeface="Arial"/>
            </a:endParaRPr>
          </a:p>
        </p:txBody>
      </p:sp>
    </p:spTree>
    <p:extLst>
      <p:ext uri="{BB962C8B-B14F-4D97-AF65-F5344CB8AC3E}">
        <p14:creationId xmlns:p14="http://schemas.microsoft.com/office/powerpoint/2010/main" val="35336907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 xmlns:a16="http://schemas.microsoft.com/office/drawing/2014/main"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solidFill>
                  <a:prstClr val="black"/>
                </a:solidFill>
              </a:rPr>
              <a:t>University of </a:t>
            </a:r>
            <a:r>
              <a:rPr lang="en-GB" dirty="0" err="1" smtClean="0">
                <a:solidFill>
                  <a:prstClr val="black"/>
                </a:solidFill>
              </a:rPr>
              <a:t>Basrah</a:t>
            </a:r>
            <a:r>
              <a:rPr lang="en-GB" dirty="0" smtClean="0">
                <a:solidFill>
                  <a:prstClr val="black"/>
                </a:solidFill>
              </a:rPr>
              <a:t>-College of Nursing– </a:t>
            </a:r>
            <a:r>
              <a:rPr lang="en-US" dirty="0" smtClean="0">
                <a:solidFill>
                  <a:prstClr val="black"/>
                </a:solidFill>
              </a:rPr>
              <a:t>Fundamentals of Nursing Department</a:t>
            </a:r>
            <a:endParaRPr lang="en-GB" dirty="0">
              <a:solidFill>
                <a:prstClr val="black"/>
              </a:solidFill>
            </a:endParaRPr>
          </a:p>
        </p:txBody>
      </p:sp>
      <p:sp>
        <p:nvSpPr>
          <p:cNvPr id="2" name="Rectangle 1">
            <a:extLst>
              <a:ext uri="{FF2B5EF4-FFF2-40B4-BE49-F238E27FC236}">
                <a16:creationId xmlns="" xmlns:a16="http://schemas.microsoft.com/office/drawing/2014/main"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solidFill>
                  <a:prstClr val="black"/>
                </a:solidFill>
                <a:latin typeface="Times New Roman" panose="02020603050405020304" pitchFamily="18" charset="0"/>
                <a:ea typeface="Times New Roman" panose="02020603050405020304" pitchFamily="18" charset="0"/>
              </a:rPr>
              <a:t> </a:t>
            </a:r>
            <a:endParaRPr lang="en-US" sz="3600" dirty="0">
              <a:solidFill>
                <a:prstClr val="black"/>
              </a:solidFill>
              <a:latin typeface="Times New Roman" panose="02020603050405020304" pitchFamily="18" charset="0"/>
              <a:ea typeface="Times New Roman" panose="02020603050405020304" pitchFamily="18" charset="0"/>
            </a:endParaRPr>
          </a:p>
        </p:txBody>
      </p:sp>
      <p:sp>
        <p:nvSpPr>
          <p:cNvPr id="4" name="Rectangle 3">
            <a:extLst>
              <a:ext uri="{FF2B5EF4-FFF2-40B4-BE49-F238E27FC236}">
                <a16:creationId xmlns="" xmlns:a16="http://schemas.microsoft.com/office/drawing/2014/main" id="{702E2C65-E0F3-45BB-8F88-CFC719A32B9F}"/>
              </a:ext>
            </a:extLst>
          </p:cNvPr>
          <p:cNvSpPr/>
          <p:nvPr/>
        </p:nvSpPr>
        <p:spPr>
          <a:xfrm>
            <a:off x="9925878" y="6227212"/>
            <a:ext cx="1921917"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black"/>
              </a:solidFill>
            </a:endParaRPr>
          </a:p>
        </p:txBody>
      </p:sp>
      <p:sp>
        <p:nvSpPr>
          <p:cNvPr id="7" name="سهم للأسفل 6"/>
          <p:cNvSpPr/>
          <p:nvPr/>
        </p:nvSpPr>
        <p:spPr>
          <a:xfrm>
            <a:off x="1629507" y="2004645"/>
            <a:ext cx="5673969" cy="3997569"/>
          </a:xfrm>
          <a:prstGeom prst="downArrow">
            <a:avLst/>
          </a:prstGeom>
        </p:spPr>
        <p:style>
          <a:lnRef idx="2">
            <a:schemeClr val="accent1"/>
          </a:lnRef>
          <a:fillRef idx="1">
            <a:schemeClr val="lt1"/>
          </a:fillRef>
          <a:effectRef idx="0">
            <a:schemeClr val="accent1"/>
          </a:effectRef>
          <a:fontRef idx="minor">
            <a:schemeClr val="dk1"/>
          </a:fontRef>
        </p:style>
        <p:txBody>
          <a:bodyPr rtlCol="1" anchor="ctr"/>
          <a:lstStyle/>
          <a:p>
            <a:pPr marR="27305" lvl="0" algn="just">
              <a:lnSpc>
                <a:spcPct val="115000"/>
              </a:lnSpc>
              <a:spcAft>
                <a:spcPts val="1000"/>
              </a:spcAft>
            </a:pPr>
            <a:r>
              <a:rPr lang="en-US" sz="2400" dirty="0">
                <a:latin typeface="Times New Roman"/>
                <a:ea typeface="Calibri"/>
                <a:cs typeface="Arial"/>
              </a:rPr>
              <a:t>Ask the patient whether pain is constant or radiated.</a:t>
            </a:r>
            <a:endParaRPr lang="en-US" sz="1600" dirty="0">
              <a:ea typeface="Calibri"/>
              <a:cs typeface="Arial"/>
            </a:endParaRPr>
          </a:p>
          <a:p>
            <a:pPr marR="27305" algn="just">
              <a:lnSpc>
                <a:spcPct val="115000"/>
              </a:lnSpc>
              <a:spcAft>
                <a:spcPts val="1000"/>
              </a:spcAft>
            </a:pPr>
            <a:r>
              <a:rPr lang="en-US" sz="2400" dirty="0">
                <a:latin typeface="Times New Roman"/>
                <a:ea typeface="Calibri"/>
                <a:cs typeface="Arial"/>
              </a:rPr>
              <a:t>If radiated, ask him to determine sites that pain radiated to it.</a:t>
            </a:r>
            <a:endParaRPr lang="en-US" sz="1600" dirty="0">
              <a:ea typeface="Calibri"/>
              <a:cs typeface="Arial"/>
            </a:endParaRPr>
          </a:p>
        </p:txBody>
      </p:sp>
      <p:sp>
        <p:nvSpPr>
          <p:cNvPr id="5" name="مستطيل 4"/>
          <p:cNvSpPr/>
          <p:nvPr/>
        </p:nvSpPr>
        <p:spPr>
          <a:xfrm>
            <a:off x="1735015" y="694833"/>
            <a:ext cx="2982273" cy="400110"/>
          </a:xfrm>
          <a:prstGeom prst="rect">
            <a:avLst/>
          </a:prstGeom>
        </p:spPr>
        <p:txBody>
          <a:bodyPr wrap="square">
            <a:spAutoFit/>
          </a:bodyPr>
          <a:lstStyle/>
          <a:p>
            <a:r>
              <a:rPr lang="en-US" sz="2000" b="1" u="sng" dirty="0" smtClean="0">
                <a:latin typeface="Times New Roman"/>
                <a:ea typeface="Calibri"/>
              </a:rPr>
              <a:t>6- Radiation</a:t>
            </a:r>
            <a:endParaRPr lang="ar-IQ" sz="2000" dirty="0"/>
          </a:p>
        </p:txBody>
      </p:sp>
    </p:spTree>
    <p:extLst>
      <p:ext uri="{BB962C8B-B14F-4D97-AF65-F5344CB8AC3E}">
        <p14:creationId xmlns:p14="http://schemas.microsoft.com/office/powerpoint/2010/main" val="41889481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 xmlns:a16="http://schemas.microsoft.com/office/drawing/2014/main"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t>University of </a:t>
            </a:r>
            <a:r>
              <a:rPr lang="en-GB" dirty="0" err="1" smtClean="0"/>
              <a:t>Basrah</a:t>
            </a:r>
            <a:r>
              <a:rPr lang="en-GB" dirty="0" smtClean="0"/>
              <a:t>-College of Nursing– </a:t>
            </a:r>
            <a:r>
              <a:rPr lang="en-US" dirty="0" smtClean="0"/>
              <a:t>Fundamentals of Nursing Department</a:t>
            </a:r>
            <a:endParaRPr lang="en-GB" dirty="0"/>
          </a:p>
        </p:txBody>
      </p:sp>
      <p:sp>
        <p:nvSpPr>
          <p:cNvPr id="2" name="Rectangle 1">
            <a:extLst>
              <a:ext uri="{FF2B5EF4-FFF2-40B4-BE49-F238E27FC236}">
                <a16:creationId xmlns="" xmlns:a16="http://schemas.microsoft.com/office/drawing/2014/main"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latin typeface="Times New Roman" panose="02020603050405020304" pitchFamily="18" charset="0"/>
                <a:ea typeface="Times New Roman" panose="02020603050405020304" pitchFamily="18" charset="0"/>
              </a:rPr>
              <a:t> </a:t>
            </a:r>
            <a:endParaRPr lang="en-US" sz="3600" dirty="0">
              <a:effectLst/>
              <a:latin typeface="Times New Roman" panose="02020603050405020304" pitchFamily="18" charset="0"/>
              <a:ea typeface="Times New Roman" panose="02020603050405020304" pitchFamily="18" charset="0"/>
            </a:endParaRPr>
          </a:p>
        </p:txBody>
      </p:sp>
      <p:sp>
        <p:nvSpPr>
          <p:cNvPr id="4" name="Rectangle 3">
            <a:extLst>
              <a:ext uri="{FF2B5EF4-FFF2-40B4-BE49-F238E27FC236}">
                <a16:creationId xmlns="" xmlns:a16="http://schemas.microsoft.com/office/drawing/2014/main" id="{702E2C65-E0F3-45BB-8F88-CFC719A32B9F}"/>
              </a:ext>
            </a:extLst>
          </p:cNvPr>
          <p:cNvSpPr/>
          <p:nvPr/>
        </p:nvSpPr>
        <p:spPr>
          <a:xfrm>
            <a:off x="9925878" y="6227212"/>
            <a:ext cx="1921917"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6" name="سهم للأسفل 5"/>
          <p:cNvSpPr/>
          <p:nvPr/>
        </p:nvSpPr>
        <p:spPr>
          <a:xfrm>
            <a:off x="1629506" y="1325112"/>
            <a:ext cx="8206156" cy="4901678"/>
          </a:xfrm>
          <a:prstGeom prst="downArrow">
            <a:avLst/>
          </a:prstGeom>
        </p:spPr>
        <p:style>
          <a:lnRef idx="2">
            <a:schemeClr val="accent1"/>
          </a:lnRef>
          <a:fillRef idx="1">
            <a:schemeClr val="lt1"/>
          </a:fillRef>
          <a:effectRef idx="0">
            <a:schemeClr val="accent1"/>
          </a:effectRef>
          <a:fontRef idx="minor">
            <a:schemeClr val="dk1"/>
          </a:fontRef>
        </p:style>
        <p:txBody>
          <a:bodyPr rtlCol="1" anchor="ctr"/>
          <a:lstStyle/>
          <a:p>
            <a:pPr marR="27305" lvl="0" algn="just">
              <a:lnSpc>
                <a:spcPct val="115000"/>
              </a:lnSpc>
              <a:spcAft>
                <a:spcPts val="1000"/>
              </a:spcAft>
            </a:pPr>
            <a:r>
              <a:rPr lang="en-US" sz="2000" dirty="0">
                <a:latin typeface="Times New Roman"/>
                <a:ea typeface="Calibri"/>
                <a:cs typeface="Arial"/>
              </a:rPr>
              <a:t>The effect of pain on the ability to perform recovery activities should be regularly evaluated in the patient with acute pain. It is particularly important to ask patients with persistent pain about how pain has affected their lives, what could they do before the pain began that they can no longer do, or what they would like to do but cannot do because of the pain. </a:t>
            </a:r>
            <a:endParaRPr lang="en-US" sz="1400" dirty="0">
              <a:ea typeface="Calibri"/>
              <a:cs typeface="Arial"/>
            </a:endParaRPr>
          </a:p>
        </p:txBody>
      </p:sp>
      <p:sp>
        <p:nvSpPr>
          <p:cNvPr id="3" name="مستطيل 2"/>
          <p:cNvSpPr/>
          <p:nvPr/>
        </p:nvSpPr>
        <p:spPr>
          <a:xfrm>
            <a:off x="1910862" y="925001"/>
            <a:ext cx="5392613" cy="400110"/>
          </a:xfrm>
          <a:prstGeom prst="rect">
            <a:avLst/>
          </a:prstGeom>
        </p:spPr>
        <p:txBody>
          <a:bodyPr wrap="square">
            <a:spAutoFit/>
          </a:bodyPr>
          <a:lstStyle/>
          <a:p>
            <a:r>
              <a:rPr lang="en-US" sz="2000" b="1" u="sng" dirty="0">
                <a:latin typeface="Times New Roman"/>
                <a:ea typeface="Calibri"/>
              </a:rPr>
              <a:t>7</a:t>
            </a:r>
            <a:r>
              <a:rPr lang="en-US" sz="2000" b="1" u="sng" dirty="0" smtClean="0">
                <a:latin typeface="Times New Roman"/>
                <a:ea typeface="Calibri"/>
              </a:rPr>
              <a:t>- Effect </a:t>
            </a:r>
            <a:r>
              <a:rPr lang="en-US" sz="2000" b="1" u="sng" dirty="0">
                <a:latin typeface="Times New Roman"/>
                <a:ea typeface="Calibri"/>
              </a:rPr>
              <a:t>of pain on function and quality of life</a:t>
            </a:r>
            <a:endParaRPr lang="ar-IQ" sz="2000" dirty="0"/>
          </a:p>
        </p:txBody>
      </p:sp>
    </p:spTree>
    <p:extLst>
      <p:ext uri="{BB962C8B-B14F-4D97-AF65-F5344CB8AC3E}">
        <p14:creationId xmlns:p14="http://schemas.microsoft.com/office/powerpoint/2010/main" val="35336907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 xmlns:a16="http://schemas.microsoft.com/office/drawing/2014/main"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t>University of </a:t>
            </a:r>
            <a:r>
              <a:rPr lang="en-GB" dirty="0" err="1" smtClean="0"/>
              <a:t>Basrah</a:t>
            </a:r>
            <a:r>
              <a:rPr lang="en-GB" dirty="0" smtClean="0"/>
              <a:t>-College of Nursing– </a:t>
            </a:r>
            <a:r>
              <a:rPr lang="en-US" dirty="0" smtClean="0"/>
              <a:t>Fundamentals of Nursing Department</a:t>
            </a:r>
            <a:endParaRPr lang="en-GB" dirty="0"/>
          </a:p>
        </p:txBody>
      </p:sp>
      <p:sp>
        <p:nvSpPr>
          <p:cNvPr id="2" name="Rectangle 1">
            <a:extLst>
              <a:ext uri="{FF2B5EF4-FFF2-40B4-BE49-F238E27FC236}">
                <a16:creationId xmlns="" xmlns:a16="http://schemas.microsoft.com/office/drawing/2014/main"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latin typeface="Times New Roman" panose="02020603050405020304" pitchFamily="18" charset="0"/>
                <a:ea typeface="Times New Roman" panose="02020603050405020304" pitchFamily="18" charset="0"/>
              </a:rPr>
              <a:t> </a:t>
            </a:r>
            <a:endParaRPr lang="en-US" sz="3600" dirty="0">
              <a:effectLst/>
              <a:latin typeface="Times New Roman" panose="02020603050405020304" pitchFamily="18" charset="0"/>
              <a:ea typeface="Times New Roman" panose="02020603050405020304" pitchFamily="18" charset="0"/>
            </a:endParaRPr>
          </a:p>
        </p:txBody>
      </p:sp>
      <p:sp>
        <p:nvSpPr>
          <p:cNvPr id="4" name="Rectangle 3">
            <a:extLst>
              <a:ext uri="{FF2B5EF4-FFF2-40B4-BE49-F238E27FC236}">
                <a16:creationId xmlns="" xmlns:a16="http://schemas.microsoft.com/office/drawing/2014/main" id="{702E2C65-E0F3-45BB-8F88-CFC719A32B9F}"/>
              </a:ext>
            </a:extLst>
          </p:cNvPr>
          <p:cNvSpPr/>
          <p:nvPr/>
        </p:nvSpPr>
        <p:spPr>
          <a:xfrm>
            <a:off x="9925878" y="6227212"/>
            <a:ext cx="1921917"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6" name="سهم للأسفل 5"/>
          <p:cNvSpPr/>
          <p:nvPr/>
        </p:nvSpPr>
        <p:spPr>
          <a:xfrm>
            <a:off x="1266090" y="1395045"/>
            <a:ext cx="6564925" cy="4367883"/>
          </a:xfrm>
          <a:prstGeom prst="downArrow">
            <a:avLst/>
          </a:prstGeom>
        </p:spPr>
        <p:style>
          <a:lnRef idx="2">
            <a:schemeClr val="accent1"/>
          </a:lnRef>
          <a:fillRef idx="1">
            <a:schemeClr val="lt1"/>
          </a:fillRef>
          <a:effectRef idx="0">
            <a:schemeClr val="accent1"/>
          </a:effectRef>
          <a:fontRef idx="minor">
            <a:schemeClr val="dk1"/>
          </a:fontRef>
        </p:style>
        <p:txBody>
          <a:bodyPr rtlCol="1" anchor="ctr"/>
          <a:lstStyle/>
          <a:p>
            <a:pPr marR="27305" lvl="0" algn="just">
              <a:lnSpc>
                <a:spcPct val="115000"/>
              </a:lnSpc>
              <a:spcAft>
                <a:spcPts val="1000"/>
              </a:spcAft>
            </a:pPr>
            <a:r>
              <a:rPr lang="en-US" dirty="0">
                <a:latin typeface="Times New Roman"/>
                <a:ea typeface="Calibri"/>
                <a:cs typeface="Arial"/>
              </a:rPr>
              <a:t>The patient’s culture, past pain experiences, and pertinent medical history such as comorbidities, laboratory tests, and diagnostic studies are considered when establishing a treatment plan.</a:t>
            </a:r>
            <a:endParaRPr lang="en-US" sz="1200" dirty="0">
              <a:ea typeface="Calibri"/>
              <a:cs typeface="Arial"/>
            </a:endParaRPr>
          </a:p>
        </p:txBody>
      </p:sp>
      <p:sp>
        <p:nvSpPr>
          <p:cNvPr id="3" name="مستطيل 2"/>
          <p:cNvSpPr/>
          <p:nvPr/>
        </p:nvSpPr>
        <p:spPr>
          <a:xfrm>
            <a:off x="1406769" y="740335"/>
            <a:ext cx="2692401" cy="369332"/>
          </a:xfrm>
          <a:prstGeom prst="rect">
            <a:avLst/>
          </a:prstGeom>
        </p:spPr>
        <p:txBody>
          <a:bodyPr wrap="square">
            <a:spAutoFit/>
          </a:bodyPr>
          <a:lstStyle/>
          <a:p>
            <a:r>
              <a:rPr lang="en-US" b="1" u="sng" dirty="0"/>
              <a:t>8</a:t>
            </a:r>
            <a:r>
              <a:rPr lang="en-US" b="1" u="sng" dirty="0" smtClean="0"/>
              <a:t>- Other </a:t>
            </a:r>
            <a:r>
              <a:rPr lang="en-US" b="1" u="sng" dirty="0"/>
              <a:t>information:</a:t>
            </a:r>
            <a:endParaRPr lang="ar-IQ" dirty="0"/>
          </a:p>
        </p:txBody>
      </p:sp>
    </p:spTree>
    <p:extLst>
      <p:ext uri="{BB962C8B-B14F-4D97-AF65-F5344CB8AC3E}">
        <p14:creationId xmlns:p14="http://schemas.microsoft.com/office/powerpoint/2010/main" val="35336907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 xmlns:a16="http://schemas.microsoft.com/office/drawing/2014/main"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t>University of </a:t>
            </a:r>
            <a:r>
              <a:rPr lang="en-GB" dirty="0" err="1" smtClean="0"/>
              <a:t>Basrah</a:t>
            </a:r>
            <a:r>
              <a:rPr lang="en-GB" dirty="0" smtClean="0"/>
              <a:t>-College of Nursing– </a:t>
            </a:r>
            <a:r>
              <a:rPr lang="en-US" dirty="0" smtClean="0"/>
              <a:t>Fundamentals of Nursing Department</a:t>
            </a:r>
            <a:endParaRPr lang="en-GB" dirty="0"/>
          </a:p>
        </p:txBody>
      </p:sp>
      <p:sp>
        <p:nvSpPr>
          <p:cNvPr id="2" name="Rectangle 1">
            <a:extLst>
              <a:ext uri="{FF2B5EF4-FFF2-40B4-BE49-F238E27FC236}">
                <a16:creationId xmlns="" xmlns:a16="http://schemas.microsoft.com/office/drawing/2014/main"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latin typeface="Times New Roman" panose="02020603050405020304" pitchFamily="18" charset="0"/>
                <a:ea typeface="Times New Roman" panose="02020603050405020304" pitchFamily="18" charset="0"/>
              </a:rPr>
              <a:t> </a:t>
            </a:r>
            <a:endParaRPr lang="en-US" sz="3600" dirty="0">
              <a:effectLst/>
              <a:latin typeface="Times New Roman" panose="02020603050405020304" pitchFamily="18" charset="0"/>
              <a:ea typeface="Times New Roman" panose="02020603050405020304" pitchFamily="18" charset="0"/>
            </a:endParaRPr>
          </a:p>
        </p:txBody>
      </p:sp>
      <p:sp>
        <p:nvSpPr>
          <p:cNvPr id="4" name="Rectangle 3">
            <a:extLst>
              <a:ext uri="{FF2B5EF4-FFF2-40B4-BE49-F238E27FC236}">
                <a16:creationId xmlns="" xmlns:a16="http://schemas.microsoft.com/office/drawing/2014/main" id="{702E2C65-E0F3-45BB-8F88-CFC719A32B9F}"/>
              </a:ext>
            </a:extLst>
          </p:cNvPr>
          <p:cNvSpPr/>
          <p:nvPr/>
        </p:nvSpPr>
        <p:spPr>
          <a:xfrm>
            <a:off x="9925878" y="6227212"/>
            <a:ext cx="1921917"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 name="مستطيل 2"/>
          <p:cNvSpPr/>
          <p:nvPr/>
        </p:nvSpPr>
        <p:spPr>
          <a:xfrm>
            <a:off x="1453662" y="455610"/>
            <a:ext cx="9155723" cy="2317366"/>
          </a:xfrm>
          <a:prstGeom prst="rect">
            <a:avLst/>
          </a:prstGeom>
        </p:spPr>
        <p:txBody>
          <a:bodyPr wrap="square">
            <a:spAutoFit/>
          </a:bodyPr>
          <a:lstStyle/>
          <a:p>
            <a:pPr marR="27305" algn="ctr">
              <a:lnSpc>
                <a:spcPct val="115000"/>
              </a:lnSpc>
              <a:spcAft>
                <a:spcPts val="1000"/>
              </a:spcAft>
            </a:pPr>
            <a:r>
              <a:rPr lang="en-US" sz="2400" b="1" dirty="0">
                <a:latin typeface="Times New Roman"/>
                <a:ea typeface="Calibri"/>
                <a:cs typeface="Arial"/>
              </a:rPr>
              <a:t>Pain assessment tools</a:t>
            </a:r>
            <a:endParaRPr lang="en-US" sz="1600" dirty="0">
              <a:ea typeface="Calibri"/>
              <a:cs typeface="Arial"/>
            </a:endParaRPr>
          </a:p>
          <a:p>
            <a:pPr marR="27305" algn="just">
              <a:lnSpc>
                <a:spcPct val="115000"/>
              </a:lnSpc>
              <a:spcAft>
                <a:spcPts val="1000"/>
              </a:spcAft>
            </a:pPr>
            <a:r>
              <a:rPr lang="en-US" sz="2400" b="1" u="sng" dirty="0">
                <a:latin typeface="Times New Roman"/>
                <a:ea typeface="Calibri"/>
                <a:cs typeface="Arial"/>
              </a:rPr>
              <a:t>1) Numeric Rating Scale (NRS)</a:t>
            </a:r>
            <a:r>
              <a:rPr lang="en-US" sz="2400" dirty="0">
                <a:latin typeface="Times New Roman"/>
                <a:ea typeface="Calibri"/>
                <a:cs typeface="Arial"/>
              </a:rPr>
              <a:t>: The NRS is most often presented as a horizontal 0- to-10-point scale, with word anchors of “no pain” at one end of the scale, “moderate pain” in the middle of the scale, and “worst possible pain” at the end of the scale. </a:t>
            </a:r>
            <a:endParaRPr lang="en-US" sz="1600" dirty="0">
              <a:ea typeface="Calibri"/>
              <a:cs typeface="Arial"/>
            </a:endParaRPr>
          </a:p>
        </p:txBody>
      </p:sp>
      <p:pic>
        <p:nvPicPr>
          <p:cNvPr id="7" name="صورة 6" descr="Numeric Pain Rating Scale - Physiopedia"/>
          <p:cNvPicPr/>
          <p:nvPr/>
        </p:nvPicPr>
        <p:blipFill>
          <a:blip r:embed="rId2">
            <a:extLst>
              <a:ext uri="{28A0092B-C50C-407E-A947-70E740481C1C}">
                <a14:useLocalDpi xmlns:a14="http://schemas.microsoft.com/office/drawing/2010/main" val="0"/>
              </a:ext>
            </a:extLst>
          </a:blip>
          <a:srcRect/>
          <a:stretch>
            <a:fillRect/>
          </a:stretch>
        </p:blipFill>
        <p:spPr bwMode="auto">
          <a:xfrm>
            <a:off x="1453662" y="3277675"/>
            <a:ext cx="9343291" cy="2478356"/>
          </a:xfrm>
          <a:prstGeom prst="rect">
            <a:avLst/>
          </a:prstGeom>
          <a:noFill/>
          <a:ln>
            <a:noFill/>
          </a:ln>
        </p:spPr>
      </p:pic>
    </p:spTree>
    <p:extLst>
      <p:ext uri="{BB962C8B-B14F-4D97-AF65-F5344CB8AC3E}">
        <p14:creationId xmlns:p14="http://schemas.microsoft.com/office/powerpoint/2010/main" val="35336907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 xmlns:a16="http://schemas.microsoft.com/office/drawing/2014/main"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t>University of </a:t>
            </a:r>
            <a:r>
              <a:rPr lang="en-GB" dirty="0" err="1" smtClean="0"/>
              <a:t>Basrah</a:t>
            </a:r>
            <a:r>
              <a:rPr lang="en-GB" dirty="0" smtClean="0"/>
              <a:t>-College of Nursing– </a:t>
            </a:r>
            <a:r>
              <a:rPr lang="en-US" dirty="0" smtClean="0"/>
              <a:t>Fundamentals of Nursing Department</a:t>
            </a:r>
            <a:endParaRPr lang="en-GB" dirty="0"/>
          </a:p>
        </p:txBody>
      </p:sp>
      <p:sp>
        <p:nvSpPr>
          <p:cNvPr id="2" name="Rectangle 1">
            <a:extLst>
              <a:ext uri="{FF2B5EF4-FFF2-40B4-BE49-F238E27FC236}">
                <a16:creationId xmlns="" xmlns:a16="http://schemas.microsoft.com/office/drawing/2014/main"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latin typeface="Times New Roman" panose="02020603050405020304" pitchFamily="18" charset="0"/>
                <a:ea typeface="Times New Roman" panose="02020603050405020304" pitchFamily="18" charset="0"/>
              </a:rPr>
              <a:t> </a:t>
            </a:r>
            <a:endParaRPr lang="en-US" sz="3600" dirty="0">
              <a:effectLst/>
              <a:latin typeface="Times New Roman" panose="02020603050405020304" pitchFamily="18" charset="0"/>
              <a:ea typeface="Times New Roman" panose="02020603050405020304" pitchFamily="18" charset="0"/>
            </a:endParaRPr>
          </a:p>
        </p:txBody>
      </p:sp>
      <p:sp>
        <p:nvSpPr>
          <p:cNvPr id="4" name="Rectangle 3">
            <a:extLst>
              <a:ext uri="{FF2B5EF4-FFF2-40B4-BE49-F238E27FC236}">
                <a16:creationId xmlns="" xmlns:a16="http://schemas.microsoft.com/office/drawing/2014/main" id="{702E2C65-E0F3-45BB-8F88-CFC719A32B9F}"/>
              </a:ext>
            </a:extLst>
          </p:cNvPr>
          <p:cNvSpPr/>
          <p:nvPr/>
        </p:nvSpPr>
        <p:spPr>
          <a:xfrm>
            <a:off x="9925878" y="6227212"/>
            <a:ext cx="1921917"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 name="مستطيل 2"/>
          <p:cNvSpPr/>
          <p:nvPr/>
        </p:nvSpPr>
        <p:spPr>
          <a:xfrm>
            <a:off x="732689" y="691427"/>
            <a:ext cx="10609385" cy="1366528"/>
          </a:xfrm>
          <a:prstGeom prst="rect">
            <a:avLst/>
          </a:prstGeom>
        </p:spPr>
        <p:txBody>
          <a:bodyPr wrap="square">
            <a:spAutoFit/>
          </a:bodyPr>
          <a:lstStyle/>
          <a:p>
            <a:pPr marR="27305" algn="just">
              <a:lnSpc>
                <a:spcPct val="115000"/>
              </a:lnSpc>
              <a:spcAft>
                <a:spcPts val="1000"/>
              </a:spcAft>
              <a:tabLst>
                <a:tab pos="824865" algn="l"/>
              </a:tabLst>
            </a:pPr>
            <a:r>
              <a:rPr lang="en-US" dirty="0">
                <a:latin typeface="Times New Roman"/>
                <a:ea typeface="Calibri"/>
                <a:cs typeface="Arial"/>
              </a:rPr>
              <a:t>2</a:t>
            </a:r>
            <a:r>
              <a:rPr lang="en-US" b="1" u="sng" dirty="0">
                <a:latin typeface="Times New Roman"/>
                <a:ea typeface="Calibri"/>
                <a:cs typeface="Arial"/>
              </a:rPr>
              <a:t>) Wong-Baker FACES Pain Rating Scale</a:t>
            </a:r>
            <a:r>
              <a:rPr lang="en-US" dirty="0">
                <a:latin typeface="Times New Roman"/>
                <a:ea typeface="Calibri"/>
                <a:cs typeface="Arial"/>
              </a:rPr>
              <a:t>: The FACES scale consists of six cartoon faces with word descriptors, ranging from a smiling face on the left for “no pain (or hurt)” to a frowning, tearful face on the right for “worst pain (or hurt).” Patients are asked to choose the face that best reflects their pain. The FACES scale is used in adults and children as young as 3 years. </a:t>
            </a:r>
            <a:endParaRPr lang="en-US" sz="1200" dirty="0">
              <a:ea typeface="Calibri"/>
              <a:cs typeface="Arial"/>
            </a:endParaRPr>
          </a:p>
        </p:txBody>
      </p:sp>
      <p:pic>
        <p:nvPicPr>
          <p:cNvPr id="7" name="صورة 6" descr="Wong-baker faces pain rating scale | Download Scientific Diagram"/>
          <p:cNvPicPr/>
          <p:nvPr/>
        </p:nvPicPr>
        <p:blipFill>
          <a:blip r:embed="rId2">
            <a:extLst>
              <a:ext uri="{28A0092B-C50C-407E-A947-70E740481C1C}">
                <a14:useLocalDpi xmlns:a14="http://schemas.microsoft.com/office/drawing/2010/main" val="0"/>
              </a:ext>
            </a:extLst>
          </a:blip>
          <a:srcRect/>
          <a:stretch>
            <a:fillRect/>
          </a:stretch>
        </p:blipFill>
        <p:spPr bwMode="auto">
          <a:xfrm>
            <a:off x="1072244" y="2906297"/>
            <a:ext cx="10099848" cy="2697334"/>
          </a:xfrm>
          <a:prstGeom prst="rect">
            <a:avLst/>
          </a:prstGeom>
          <a:noFill/>
          <a:ln>
            <a:noFill/>
          </a:ln>
        </p:spPr>
      </p:pic>
    </p:spTree>
    <p:extLst>
      <p:ext uri="{BB962C8B-B14F-4D97-AF65-F5344CB8AC3E}">
        <p14:creationId xmlns:p14="http://schemas.microsoft.com/office/powerpoint/2010/main" val="35336907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 xmlns:a16="http://schemas.microsoft.com/office/drawing/2014/main"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t>University of </a:t>
            </a:r>
            <a:r>
              <a:rPr lang="en-GB" dirty="0" err="1" smtClean="0"/>
              <a:t>Basrah</a:t>
            </a:r>
            <a:r>
              <a:rPr lang="en-GB" dirty="0" smtClean="0"/>
              <a:t>-College of Nursing– </a:t>
            </a:r>
            <a:r>
              <a:rPr lang="en-US" dirty="0" smtClean="0"/>
              <a:t>Fundamentals of Nursing Department</a:t>
            </a:r>
            <a:endParaRPr lang="en-GB" dirty="0"/>
          </a:p>
        </p:txBody>
      </p:sp>
      <p:sp>
        <p:nvSpPr>
          <p:cNvPr id="2" name="Rectangle 1">
            <a:extLst>
              <a:ext uri="{FF2B5EF4-FFF2-40B4-BE49-F238E27FC236}">
                <a16:creationId xmlns="" xmlns:a16="http://schemas.microsoft.com/office/drawing/2014/main"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latin typeface="Times New Roman" panose="02020603050405020304" pitchFamily="18" charset="0"/>
                <a:ea typeface="Times New Roman" panose="02020603050405020304" pitchFamily="18" charset="0"/>
              </a:rPr>
              <a:t> </a:t>
            </a:r>
            <a:endParaRPr lang="en-US" sz="3600" dirty="0">
              <a:effectLst/>
              <a:latin typeface="Times New Roman" panose="02020603050405020304" pitchFamily="18" charset="0"/>
              <a:ea typeface="Times New Roman" panose="02020603050405020304" pitchFamily="18" charset="0"/>
            </a:endParaRPr>
          </a:p>
        </p:txBody>
      </p:sp>
      <p:sp>
        <p:nvSpPr>
          <p:cNvPr id="4" name="Rectangle 3">
            <a:extLst>
              <a:ext uri="{FF2B5EF4-FFF2-40B4-BE49-F238E27FC236}">
                <a16:creationId xmlns="" xmlns:a16="http://schemas.microsoft.com/office/drawing/2014/main" id="{702E2C65-E0F3-45BB-8F88-CFC719A32B9F}"/>
              </a:ext>
            </a:extLst>
          </p:cNvPr>
          <p:cNvSpPr/>
          <p:nvPr/>
        </p:nvSpPr>
        <p:spPr>
          <a:xfrm>
            <a:off x="9925878" y="6227212"/>
            <a:ext cx="1921917"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 name="مستطيل 2"/>
          <p:cNvSpPr/>
          <p:nvPr/>
        </p:nvSpPr>
        <p:spPr>
          <a:xfrm>
            <a:off x="937846" y="581816"/>
            <a:ext cx="10234246" cy="1485663"/>
          </a:xfrm>
          <a:prstGeom prst="rect">
            <a:avLst/>
          </a:prstGeom>
        </p:spPr>
        <p:txBody>
          <a:bodyPr wrap="square">
            <a:spAutoFit/>
          </a:bodyPr>
          <a:lstStyle/>
          <a:p>
            <a:pPr marR="27305" algn="just">
              <a:lnSpc>
                <a:spcPct val="115000"/>
              </a:lnSpc>
              <a:spcAft>
                <a:spcPts val="1000"/>
              </a:spcAft>
              <a:tabLst>
                <a:tab pos="745490" algn="l"/>
              </a:tabLst>
            </a:pPr>
            <a:r>
              <a:rPr lang="en-US" sz="2000" b="1" u="sng" dirty="0">
                <a:latin typeface="Times New Roman"/>
                <a:ea typeface="Calibri"/>
                <a:cs typeface="Arial"/>
              </a:rPr>
              <a:t>3) Faces Pain Scale–Revised (FPS-R)</a:t>
            </a:r>
            <a:r>
              <a:rPr lang="en-US" sz="2000" dirty="0">
                <a:latin typeface="Times New Roman"/>
                <a:ea typeface="Calibri"/>
                <a:cs typeface="Arial"/>
              </a:rPr>
              <a:t>: The FPS-R has six faces to make it consistent with other scales using the 0 to 10 metric. Patients are asked to choose the face that best reflects their pain. Faces scales have been shown to be reliable and valid measures in children as young as 3 years of age</a:t>
            </a:r>
            <a:endParaRPr lang="en-US" sz="1400" dirty="0">
              <a:ea typeface="Calibri"/>
              <a:cs typeface="Arial"/>
            </a:endParaRPr>
          </a:p>
        </p:txBody>
      </p:sp>
      <p:pic>
        <p:nvPicPr>
          <p:cNvPr id="7" name="صورة 6" descr="Faces Pain Scale - Revised and Wong Baker Pain Rating Scale | Bone and Spine"/>
          <p:cNvPicPr/>
          <p:nvPr/>
        </p:nvPicPr>
        <p:blipFill>
          <a:blip r:embed="rId2">
            <a:extLst>
              <a:ext uri="{28A0092B-C50C-407E-A947-70E740481C1C}">
                <a14:useLocalDpi xmlns:a14="http://schemas.microsoft.com/office/drawing/2010/main" val="0"/>
              </a:ext>
            </a:extLst>
          </a:blip>
          <a:srcRect/>
          <a:stretch>
            <a:fillRect/>
          </a:stretch>
        </p:blipFill>
        <p:spPr bwMode="auto">
          <a:xfrm>
            <a:off x="1072243" y="2315845"/>
            <a:ext cx="10557049" cy="2854032"/>
          </a:xfrm>
          <a:prstGeom prst="rect">
            <a:avLst/>
          </a:prstGeom>
          <a:noFill/>
          <a:ln>
            <a:noFill/>
          </a:ln>
        </p:spPr>
      </p:pic>
    </p:spTree>
    <p:extLst>
      <p:ext uri="{BB962C8B-B14F-4D97-AF65-F5344CB8AC3E}">
        <p14:creationId xmlns:p14="http://schemas.microsoft.com/office/powerpoint/2010/main" val="35336907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 xmlns:a16="http://schemas.microsoft.com/office/drawing/2014/main"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t>University of </a:t>
            </a:r>
            <a:r>
              <a:rPr lang="en-GB" dirty="0" err="1"/>
              <a:t>Basrah</a:t>
            </a:r>
            <a:r>
              <a:rPr lang="en-GB" dirty="0"/>
              <a:t> </a:t>
            </a:r>
            <a:r>
              <a:rPr lang="en-GB" dirty="0" smtClean="0"/>
              <a:t>–</a:t>
            </a:r>
            <a:r>
              <a:rPr lang="en-US" dirty="0" smtClean="0"/>
              <a:t>College of Nursing</a:t>
            </a:r>
            <a:r>
              <a:rPr lang="en-GB" dirty="0" smtClean="0"/>
              <a:t>– </a:t>
            </a:r>
            <a:r>
              <a:rPr lang="en-US" dirty="0" smtClean="0"/>
              <a:t>Fundamentals of Nursing Department</a:t>
            </a:r>
            <a:endParaRPr lang="en-GB" dirty="0"/>
          </a:p>
        </p:txBody>
      </p:sp>
      <p:sp>
        <p:nvSpPr>
          <p:cNvPr id="2" name="Rectangle 1">
            <a:extLst>
              <a:ext uri="{FF2B5EF4-FFF2-40B4-BE49-F238E27FC236}">
                <a16:creationId xmlns="" xmlns:a16="http://schemas.microsoft.com/office/drawing/2014/main"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latin typeface="Times New Roman" panose="02020603050405020304" pitchFamily="18" charset="0"/>
                <a:ea typeface="Times New Roman" panose="02020603050405020304" pitchFamily="18" charset="0"/>
              </a:rPr>
              <a:t> </a:t>
            </a:r>
            <a:endParaRPr lang="en-US" sz="3600" dirty="0">
              <a:effectLst/>
              <a:latin typeface="Times New Roman" panose="02020603050405020304" pitchFamily="18" charset="0"/>
              <a:ea typeface="Times New Roman" panose="02020603050405020304" pitchFamily="18" charset="0"/>
            </a:endParaRPr>
          </a:p>
        </p:txBody>
      </p:sp>
      <p:sp>
        <p:nvSpPr>
          <p:cNvPr id="3" name="Rectangle 2">
            <a:extLst>
              <a:ext uri="{FF2B5EF4-FFF2-40B4-BE49-F238E27FC236}">
                <a16:creationId xmlns="" xmlns:a16="http://schemas.microsoft.com/office/drawing/2014/main" id="{0E8ECB0A-E871-49EA-AC3D-4935CA47D8CE}"/>
              </a:ext>
            </a:extLst>
          </p:cNvPr>
          <p:cNvSpPr/>
          <p:nvPr/>
        </p:nvSpPr>
        <p:spPr>
          <a:xfrm>
            <a:off x="1072243" y="1721842"/>
            <a:ext cx="10276676" cy="723275"/>
          </a:xfrm>
          <a:prstGeom prst="rect">
            <a:avLst/>
          </a:prstGeom>
        </p:spPr>
        <p:txBody>
          <a:bodyPr wrap="square">
            <a:spAutoFit/>
          </a:bodyPr>
          <a:lstStyle/>
          <a:p>
            <a:pPr algn="just"/>
            <a:endParaRPr lang="en-US" sz="900" dirty="0">
              <a:solidFill>
                <a:srgbClr val="000000"/>
              </a:solidFill>
              <a:latin typeface="Arial" panose="020B0604020202020204" pitchFamily="34" charset="0"/>
            </a:endParaRPr>
          </a:p>
          <a:p>
            <a:pPr algn="just"/>
            <a:endParaRPr lang="en-US" sz="3200" dirty="0"/>
          </a:p>
        </p:txBody>
      </p:sp>
      <p:sp>
        <p:nvSpPr>
          <p:cNvPr id="4" name="Rectangle 3">
            <a:extLst>
              <a:ext uri="{FF2B5EF4-FFF2-40B4-BE49-F238E27FC236}">
                <a16:creationId xmlns="" xmlns:a16="http://schemas.microsoft.com/office/drawing/2014/main" id="{6E0DCB15-13AD-4BE1-A7D3-5D96B79C870C}"/>
              </a:ext>
            </a:extLst>
          </p:cNvPr>
          <p:cNvSpPr/>
          <p:nvPr/>
        </p:nvSpPr>
        <p:spPr>
          <a:xfrm>
            <a:off x="10005392" y="6244625"/>
            <a:ext cx="2061126"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5" name="مستطيل 4"/>
          <p:cNvSpPr/>
          <p:nvPr/>
        </p:nvSpPr>
        <p:spPr>
          <a:xfrm>
            <a:off x="726831" y="694964"/>
            <a:ext cx="10714892" cy="4312976"/>
          </a:xfrm>
          <a:prstGeom prst="rect">
            <a:avLst/>
          </a:prstGeom>
        </p:spPr>
        <p:txBody>
          <a:bodyPr wrap="square">
            <a:spAutoFit/>
          </a:bodyPr>
          <a:lstStyle/>
          <a:p>
            <a:pPr marR="27305" algn="ctr">
              <a:lnSpc>
                <a:spcPct val="115000"/>
              </a:lnSpc>
              <a:spcAft>
                <a:spcPts val="1000"/>
              </a:spcAft>
            </a:pPr>
            <a:r>
              <a:rPr lang="en-US" sz="2800" b="1" u="sng" dirty="0">
                <a:latin typeface="Times New Roman"/>
                <a:ea typeface="Calibri"/>
                <a:cs typeface="Arial"/>
              </a:rPr>
              <a:t>Definition of Pain</a:t>
            </a:r>
            <a:endParaRPr lang="en-US" dirty="0">
              <a:ea typeface="Calibri"/>
              <a:cs typeface="Arial"/>
            </a:endParaRPr>
          </a:p>
          <a:p>
            <a:pPr marR="27305" algn="just">
              <a:lnSpc>
                <a:spcPct val="115000"/>
              </a:lnSpc>
              <a:spcAft>
                <a:spcPts val="1000"/>
              </a:spcAft>
            </a:pPr>
            <a:r>
              <a:rPr lang="en-US" sz="2800" dirty="0">
                <a:latin typeface="Times New Roman"/>
                <a:ea typeface="Calibri"/>
                <a:cs typeface="Arial"/>
              </a:rPr>
              <a:t>The American Pain Society (APS) defines pain as “an unpleasant sensory and emotional experience associated with actual or potential tissue damage. This definition describes pain as a complex phenomenon that can impact a person’s psychosocial, emotional, and physical functioning.</a:t>
            </a:r>
            <a:endParaRPr lang="en-US" dirty="0">
              <a:ea typeface="Calibri"/>
              <a:cs typeface="Arial"/>
            </a:endParaRPr>
          </a:p>
          <a:p>
            <a:pPr marR="27305" algn="just">
              <a:lnSpc>
                <a:spcPct val="115000"/>
              </a:lnSpc>
              <a:spcAft>
                <a:spcPts val="1000"/>
              </a:spcAft>
            </a:pPr>
            <a:r>
              <a:rPr lang="en-US" sz="2800" dirty="0">
                <a:latin typeface="Times New Roman"/>
                <a:ea typeface="Calibri"/>
                <a:cs typeface="Arial"/>
              </a:rPr>
              <a:t> The clinical definition of pain reinforces that pain is a highly personal and subjective experience: “Pain is whatever the experiencing person says it is, existing whenever he says it does” .</a:t>
            </a:r>
            <a:endParaRPr lang="en-US" dirty="0">
              <a:ea typeface="Calibri"/>
              <a:cs typeface="Arial"/>
            </a:endParaRPr>
          </a:p>
        </p:txBody>
      </p:sp>
    </p:spTree>
    <p:extLst>
      <p:ext uri="{BB962C8B-B14F-4D97-AF65-F5344CB8AC3E}">
        <p14:creationId xmlns:p14="http://schemas.microsoft.com/office/powerpoint/2010/main" val="13886400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 xmlns:a16="http://schemas.microsoft.com/office/drawing/2014/main"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t>University of </a:t>
            </a:r>
            <a:r>
              <a:rPr lang="en-GB" dirty="0" err="1" smtClean="0"/>
              <a:t>Basrah</a:t>
            </a:r>
            <a:r>
              <a:rPr lang="en-GB" dirty="0" smtClean="0"/>
              <a:t>-College of Nursing– </a:t>
            </a:r>
            <a:r>
              <a:rPr lang="en-US" dirty="0" smtClean="0"/>
              <a:t>Fundamentals of Nursing Department</a:t>
            </a:r>
            <a:endParaRPr lang="en-GB" dirty="0"/>
          </a:p>
        </p:txBody>
      </p:sp>
      <p:sp>
        <p:nvSpPr>
          <p:cNvPr id="2" name="Rectangle 1">
            <a:extLst>
              <a:ext uri="{FF2B5EF4-FFF2-40B4-BE49-F238E27FC236}">
                <a16:creationId xmlns="" xmlns:a16="http://schemas.microsoft.com/office/drawing/2014/main"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latin typeface="Times New Roman" panose="02020603050405020304" pitchFamily="18" charset="0"/>
                <a:ea typeface="Times New Roman" panose="02020603050405020304" pitchFamily="18" charset="0"/>
              </a:rPr>
              <a:t> </a:t>
            </a:r>
            <a:endParaRPr lang="en-US" sz="3600" dirty="0">
              <a:effectLst/>
              <a:latin typeface="Times New Roman" panose="02020603050405020304" pitchFamily="18" charset="0"/>
              <a:ea typeface="Times New Roman" panose="02020603050405020304" pitchFamily="18" charset="0"/>
            </a:endParaRPr>
          </a:p>
        </p:txBody>
      </p:sp>
      <p:sp>
        <p:nvSpPr>
          <p:cNvPr id="4" name="Rectangle 3">
            <a:extLst>
              <a:ext uri="{FF2B5EF4-FFF2-40B4-BE49-F238E27FC236}">
                <a16:creationId xmlns="" xmlns:a16="http://schemas.microsoft.com/office/drawing/2014/main" id="{702E2C65-E0F3-45BB-8F88-CFC719A32B9F}"/>
              </a:ext>
            </a:extLst>
          </p:cNvPr>
          <p:cNvSpPr/>
          <p:nvPr/>
        </p:nvSpPr>
        <p:spPr>
          <a:xfrm>
            <a:off x="9925878" y="6227212"/>
            <a:ext cx="1921917"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 name="مستطيل 2"/>
          <p:cNvSpPr/>
          <p:nvPr/>
        </p:nvSpPr>
        <p:spPr>
          <a:xfrm>
            <a:off x="1230923" y="679004"/>
            <a:ext cx="9655913" cy="1131720"/>
          </a:xfrm>
          <a:prstGeom prst="rect">
            <a:avLst/>
          </a:prstGeom>
        </p:spPr>
        <p:txBody>
          <a:bodyPr wrap="square">
            <a:spAutoFit/>
          </a:bodyPr>
          <a:lstStyle/>
          <a:p>
            <a:pPr marR="27305" lvl="0" algn="just">
              <a:lnSpc>
                <a:spcPct val="115000"/>
              </a:lnSpc>
              <a:spcAft>
                <a:spcPts val="1000"/>
              </a:spcAft>
              <a:tabLst>
                <a:tab pos="-90170" algn="l"/>
              </a:tabLst>
            </a:pPr>
            <a:r>
              <a:rPr lang="en-US" sz="2000" b="1" dirty="0" smtClean="0">
                <a:latin typeface="Times New Roman"/>
                <a:ea typeface="Calibri"/>
                <a:cs typeface="Arial"/>
              </a:rPr>
              <a:t>4) Verbal </a:t>
            </a:r>
            <a:r>
              <a:rPr lang="en-US" sz="2000" b="1" dirty="0">
                <a:latin typeface="Times New Roman"/>
                <a:ea typeface="Calibri"/>
                <a:cs typeface="Arial"/>
              </a:rPr>
              <a:t>descriptor scale (VDS):</a:t>
            </a:r>
            <a:r>
              <a:rPr lang="en-US" sz="2000" dirty="0">
                <a:latin typeface="Times New Roman"/>
                <a:ea typeface="Calibri"/>
                <a:cs typeface="Arial"/>
              </a:rPr>
              <a:t> uses different words or phrases to describe the intensity of pain, such as “no pain, mild pain, moderate pain, severe pain, very severe pain, and worst possible pain.” The patient is asked to select the phrase that best describes pain intensity.</a:t>
            </a:r>
            <a:endParaRPr lang="en-US" sz="1400" dirty="0">
              <a:ea typeface="Calibri"/>
              <a:cs typeface="Arial"/>
            </a:endParaRPr>
          </a:p>
        </p:txBody>
      </p:sp>
      <p:pic>
        <p:nvPicPr>
          <p:cNvPr id="7" name="صورة 6" descr="Figure. Numeric Rating Scale (NRS), Verbal Descriptor Scale (VDS), and... |  Download Scientific Diagram"/>
          <p:cNvPicPr/>
          <p:nvPr/>
        </p:nvPicPr>
        <p:blipFill>
          <a:blip r:embed="rId2">
            <a:extLst>
              <a:ext uri="{28A0092B-C50C-407E-A947-70E740481C1C}">
                <a14:useLocalDpi xmlns:a14="http://schemas.microsoft.com/office/drawing/2010/main" val="0"/>
              </a:ext>
            </a:extLst>
          </a:blip>
          <a:srcRect/>
          <a:stretch>
            <a:fillRect/>
          </a:stretch>
        </p:blipFill>
        <p:spPr bwMode="auto">
          <a:xfrm>
            <a:off x="1072243" y="2052637"/>
            <a:ext cx="9560588" cy="3316532"/>
          </a:xfrm>
          <a:prstGeom prst="rect">
            <a:avLst/>
          </a:prstGeom>
          <a:noFill/>
          <a:ln>
            <a:noFill/>
          </a:ln>
        </p:spPr>
      </p:pic>
    </p:spTree>
    <p:extLst>
      <p:ext uri="{BB962C8B-B14F-4D97-AF65-F5344CB8AC3E}">
        <p14:creationId xmlns:p14="http://schemas.microsoft.com/office/powerpoint/2010/main" val="353369077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 xmlns:a16="http://schemas.microsoft.com/office/drawing/2014/main"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t>University of </a:t>
            </a:r>
            <a:r>
              <a:rPr lang="en-GB" dirty="0" err="1" smtClean="0"/>
              <a:t>Basrah</a:t>
            </a:r>
            <a:r>
              <a:rPr lang="en-GB" dirty="0" smtClean="0"/>
              <a:t>-College of Nursing– </a:t>
            </a:r>
            <a:r>
              <a:rPr lang="en-US" dirty="0" smtClean="0"/>
              <a:t>Fundamentals of Nursing Department</a:t>
            </a:r>
            <a:endParaRPr lang="en-GB" dirty="0"/>
          </a:p>
        </p:txBody>
      </p:sp>
      <p:sp>
        <p:nvSpPr>
          <p:cNvPr id="2" name="Rectangle 1">
            <a:extLst>
              <a:ext uri="{FF2B5EF4-FFF2-40B4-BE49-F238E27FC236}">
                <a16:creationId xmlns="" xmlns:a16="http://schemas.microsoft.com/office/drawing/2014/main"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latin typeface="Times New Roman" panose="02020603050405020304" pitchFamily="18" charset="0"/>
                <a:ea typeface="Times New Roman" panose="02020603050405020304" pitchFamily="18" charset="0"/>
              </a:rPr>
              <a:t> </a:t>
            </a:r>
            <a:endParaRPr lang="en-US" sz="3600" dirty="0">
              <a:effectLst/>
              <a:latin typeface="Times New Roman" panose="02020603050405020304" pitchFamily="18" charset="0"/>
              <a:ea typeface="Times New Roman" panose="02020603050405020304" pitchFamily="18" charset="0"/>
            </a:endParaRPr>
          </a:p>
        </p:txBody>
      </p:sp>
      <p:sp>
        <p:nvSpPr>
          <p:cNvPr id="4" name="Rectangle 3">
            <a:extLst>
              <a:ext uri="{FF2B5EF4-FFF2-40B4-BE49-F238E27FC236}">
                <a16:creationId xmlns="" xmlns:a16="http://schemas.microsoft.com/office/drawing/2014/main" id="{702E2C65-E0F3-45BB-8F88-CFC719A32B9F}"/>
              </a:ext>
            </a:extLst>
          </p:cNvPr>
          <p:cNvSpPr/>
          <p:nvPr/>
        </p:nvSpPr>
        <p:spPr>
          <a:xfrm>
            <a:off x="9925878" y="6227212"/>
            <a:ext cx="1921917"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 name="مستطيل 2"/>
          <p:cNvSpPr/>
          <p:nvPr/>
        </p:nvSpPr>
        <p:spPr>
          <a:xfrm>
            <a:off x="1072243" y="519730"/>
            <a:ext cx="9929446" cy="2193549"/>
          </a:xfrm>
          <a:prstGeom prst="rect">
            <a:avLst/>
          </a:prstGeom>
        </p:spPr>
        <p:txBody>
          <a:bodyPr wrap="square">
            <a:spAutoFit/>
          </a:bodyPr>
          <a:lstStyle/>
          <a:p>
            <a:pPr marL="457200" marR="27305" algn="just">
              <a:lnSpc>
                <a:spcPct val="115000"/>
              </a:lnSpc>
              <a:spcAft>
                <a:spcPts val="1000"/>
              </a:spcAft>
              <a:tabLst>
                <a:tab pos="805180" algn="l"/>
              </a:tabLst>
            </a:pPr>
            <a:r>
              <a:rPr lang="en-US" sz="2000" b="1" u="sng" dirty="0">
                <a:latin typeface="Times New Roman"/>
                <a:ea typeface="Calibri"/>
                <a:cs typeface="Arial"/>
              </a:rPr>
              <a:t>5) Visual Analog Scale (VAS):</a:t>
            </a:r>
            <a:r>
              <a:rPr lang="en-US" sz="2000" dirty="0">
                <a:latin typeface="Times New Roman"/>
                <a:ea typeface="Calibri"/>
                <a:cs typeface="Arial"/>
              </a:rPr>
              <a:t> The VAS is a horizontal (sometimes vertical) 10-cm line with word anchors at the extremes, such as “no pain” on one end and “pain as bad as it could be” or “worst possible pain” on the other end. Patients are asked to make a mark on the line to indicate intensity of pain, and the length of the mark from “no pain” is measured and recorded in centimeters or millimeters. Although often used in research, the VAS is impractical for use in daily clinical practice and rarely used in that setting.</a:t>
            </a:r>
            <a:endParaRPr lang="en-US" sz="1400" dirty="0">
              <a:ea typeface="Calibri"/>
              <a:cs typeface="Arial"/>
            </a:endParaRPr>
          </a:p>
        </p:txBody>
      </p:sp>
      <p:pic>
        <p:nvPicPr>
          <p:cNvPr id="7" name="صورة 6" descr="Visual Analog Scale - REBEL EM - Emergency Medicine Blo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58462" y="3186307"/>
            <a:ext cx="8733692" cy="2126615"/>
          </a:xfrm>
          <a:prstGeom prst="rect">
            <a:avLst/>
          </a:prstGeom>
          <a:noFill/>
          <a:ln>
            <a:noFill/>
          </a:ln>
        </p:spPr>
      </p:pic>
    </p:spTree>
    <p:extLst>
      <p:ext uri="{BB962C8B-B14F-4D97-AF65-F5344CB8AC3E}">
        <p14:creationId xmlns:p14="http://schemas.microsoft.com/office/powerpoint/2010/main" val="353369077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 xmlns:a16="http://schemas.microsoft.com/office/drawing/2014/main"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t>University of </a:t>
            </a:r>
            <a:r>
              <a:rPr lang="en-GB" dirty="0" err="1" smtClean="0"/>
              <a:t>Basrah</a:t>
            </a:r>
            <a:r>
              <a:rPr lang="en-GB" dirty="0" smtClean="0"/>
              <a:t>-College of Nursing– </a:t>
            </a:r>
            <a:r>
              <a:rPr lang="en-US" dirty="0" smtClean="0"/>
              <a:t>Fundamentals of Nursing Department</a:t>
            </a:r>
            <a:endParaRPr lang="en-GB" dirty="0"/>
          </a:p>
        </p:txBody>
      </p:sp>
      <p:sp>
        <p:nvSpPr>
          <p:cNvPr id="2" name="Rectangle 1">
            <a:extLst>
              <a:ext uri="{FF2B5EF4-FFF2-40B4-BE49-F238E27FC236}">
                <a16:creationId xmlns="" xmlns:a16="http://schemas.microsoft.com/office/drawing/2014/main"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latin typeface="Times New Roman" panose="02020603050405020304" pitchFamily="18" charset="0"/>
                <a:ea typeface="Times New Roman" panose="02020603050405020304" pitchFamily="18" charset="0"/>
              </a:rPr>
              <a:t> </a:t>
            </a:r>
            <a:endParaRPr lang="en-US" sz="3600" dirty="0">
              <a:effectLst/>
              <a:latin typeface="Times New Roman" panose="02020603050405020304" pitchFamily="18" charset="0"/>
              <a:ea typeface="Times New Roman" panose="02020603050405020304" pitchFamily="18" charset="0"/>
            </a:endParaRPr>
          </a:p>
        </p:txBody>
      </p:sp>
      <p:sp>
        <p:nvSpPr>
          <p:cNvPr id="4" name="Rectangle 3">
            <a:extLst>
              <a:ext uri="{FF2B5EF4-FFF2-40B4-BE49-F238E27FC236}">
                <a16:creationId xmlns="" xmlns:a16="http://schemas.microsoft.com/office/drawing/2014/main" id="{702E2C65-E0F3-45BB-8F88-CFC719A32B9F}"/>
              </a:ext>
            </a:extLst>
          </p:cNvPr>
          <p:cNvSpPr/>
          <p:nvPr/>
        </p:nvSpPr>
        <p:spPr>
          <a:xfrm>
            <a:off x="9925878" y="6227212"/>
            <a:ext cx="1921917"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 name="مستطيل 2"/>
          <p:cNvSpPr/>
          <p:nvPr/>
        </p:nvSpPr>
        <p:spPr>
          <a:xfrm>
            <a:off x="1072243" y="324305"/>
            <a:ext cx="9401908" cy="2069797"/>
          </a:xfrm>
          <a:prstGeom prst="rect">
            <a:avLst/>
          </a:prstGeom>
        </p:spPr>
        <p:txBody>
          <a:bodyPr wrap="square">
            <a:spAutoFit/>
          </a:bodyPr>
          <a:lstStyle/>
          <a:p>
            <a:pPr marR="27305" algn="just">
              <a:lnSpc>
                <a:spcPct val="115000"/>
              </a:lnSpc>
              <a:spcAft>
                <a:spcPts val="1000"/>
              </a:spcAft>
              <a:tabLst>
                <a:tab pos="2176780" algn="l"/>
              </a:tabLst>
            </a:pPr>
            <a:r>
              <a:rPr lang="en-US" b="1" u="sng" dirty="0">
                <a:latin typeface="Times New Roman"/>
                <a:ea typeface="Calibri"/>
                <a:cs typeface="Arial"/>
              </a:rPr>
              <a:t>Nursing diagnosis</a:t>
            </a:r>
            <a:endParaRPr lang="en-US" sz="1200" dirty="0">
              <a:ea typeface="Calibri"/>
              <a:cs typeface="Arial"/>
            </a:endParaRPr>
          </a:p>
          <a:p>
            <a:pPr marR="27305" algn="just">
              <a:lnSpc>
                <a:spcPct val="115000"/>
              </a:lnSpc>
              <a:spcAft>
                <a:spcPts val="1000"/>
              </a:spcAft>
              <a:tabLst>
                <a:tab pos="2176780" algn="l"/>
              </a:tabLst>
            </a:pPr>
            <a:r>
              <a:rPr lang="en-US" dirty="0">
                <a:latin typeface="Times New Roman"/>
                <a:ea typeface="Calibri"/>
                <a:cs typeface="Arial"/>
              </a:rPr>
              <a:t>Pain related to injuring agents (biological, chemical, physical, psychological) manifested by patient’s report of pain.</a:t>
            </a:r>
            <a:endParaRPr lang="en-US" sz="1200" dirty="0">
              <a:ea typeface="Calibri"/>
              <a:cs typeface="Arial"/>
            </a:endParaRPr>
          </a:p>
          <a:p>
            <a:pPr marR="27305" algn="just">
              <a:lnSpc>
                <a:spcPct val="115000"/>
              </a:lnSpc>
              <a:spcAft>
                <a:spcPts val="1000"/>
              </a:spcAft>
              <a:tabLst>
                <a:tab pos="2176780" algn="l"/>
              </a:tabLst>
            </a:pPr>
            <a:r>
              <a:rPr lang="en-US" b="1" u="sng" dirty="0">
                <a:latin typeface="Times New Roman"/>
                <a:ea typeface="Calibri"/>
                <a:cs typeface="Arial"/>
              </a:rPr>
              <a:t>Planning</a:t>
            </a:r>
            <a:endParaRPr lang="en-US" sz="1200" dirty="0">
              <a:ea typeface="Calibri"/>
              <a:cs typeface="Arial"/>
            </a:endParaRPr>
          </a:p>
          <a:p>
            <a:pPr marR="27305" algn="just">
              <a:lnSpc>
                <a:spcPct val="115000"/>
              </a:lnSpc>
              <a:spcAft>
                <a:spcPts val="1000"/>
              </a:spcAft>
              <a:tabLst>
                <a:tab pos="2176780" algn="l"/>
              </a:tabLst>
            </a:pPr>
            <a:r>
              <a:rPr lang="en-US" dirty="0">
                <a:latin typeface="Times New Roman"/>
                <a:ea typeface="Calibri"/>
                <a:cs typeface="Arial"/>
              </a:rPr>
              <a:t>Reports ability to get enough comfort, sleep, and rest.</a:t>
            </a:r>
            <a:endParaRPr lang="en-US" sz="1200" dirty="0">
              <a:ea typeface="Calibri"/>
              <a:cs typeface="Arial"/>
            </a:endParaRPr>
          </a:p>
        </p:txBody>
      </p:sp>
      <p:sp>
        <p:nvSpPr>
          <p:cNvPr id="5" name="مستطيل 4"/>
          <p:cNvSpPr/>
          <p:nvPr/>
        </p:nvSpPr>
        <p:spPr>
          <a:xfrm>
            <a:off x="1051170" y="2528675"/>
            <a:ext cx="8874708" cy="3595856"/>
          </a:xfrm>
          <a:prstGeom prst="rect">
            <a:avLst/>
          </a:prstGeom>
        </p:spPr>
        <p:txBody>
          <a:bodyPr wrap="square">
            <a:spAutoFit/>
          </a:bodyPr>
          <a:lstStyle/>
          <a:p>
            <a:pPr marR="27305" algn="just">
              <a:lnSpc>
                <a:spcPct val="115000"/>
              </a:lnSpc>
              <a:spcAft>
                <a:spcPts val="1575"/>
              </a:spcAft>
            </a:pPr>
            <a:r>
              <a:rPr lang="en-US" sz="2000" b="1" u="sng" dirty="0">
                <a:solidFill>
                  <a:srgbClr val="222222"/>
                </a:solidFill>
                <a:latin typeface="Times New Roman"/>
                <a:ea typeface="Times New Roman"/>
                <a:cs typeface="Arial"/>
              </a:rPr>
              <a:t>Nursing Interventions</a:t>
            </a:r>
            <a:endParaRPr lang="en-US" sz="1400" dirty="0">
              <a:ea typeface="Calibri"/>
              <a:cs typeface="Arial"/>
            </a:endParaRPr>
          </a:p>
          <a:p>
            <a:pPr marL="342900" marR="27305" lvl="0" indent="-342900" algn="just">
              <a:lnSpc>
                <a:spcPct val="115000"/>
              </a:lnSpc>
              <a:spcAft>
                <a:spcPts val="1575"/>
              </a:spcAft>
              <a:buFont typeface="+mj-lt"/>
              <a:buAutoNum type="arabicPeriod"/>
            </a:pPr>
            <a:r>
              <a:rPr lang="en-US" sz="2000" dirty="0">
                <a:solidFill>
                  <a:srgbClr val="222222"/>
                </a:solidFill>
                <a:latin typeface="Times New Roman"/>
                <a:ea typeface="Times New Roman"/>
                <a:cs typeface="Arial"/>
              </a:rPr>
              <a:t>Observe for nonverbal indicators of pain: moaning, guarding, crying, facial grimace.</a:t>
            </a:r>
            <a:endParaRPr lang="en-US" sz="1400" dirty="0">
              <a:ea typeface="Calibri"/>
              <a:cs typeface="Arial"/>
            </a:endParaRPr>
          </a:p>
          <a:p>
            <a:pPr marL="342900" marR="27305" lvl="0" indent="-342900" algn="just">
              <a:lnSpc>
                <a:spcPct val="115000"/>
              </a:lnSpc>
              <a:spcAft>
                <a:spcPts val="1575"/>
              </a:spcAft>
              <a:buFont typeface="+mj-lt"/>
              <a:buAutoNum type="arabicPeriod"/>
            </a:pPr>
            <a:r>
              <a:rPr lang="en-US" sz="2000" dirty="0">
                <a:solidFill>
                  <a:srgbClr val="222222"/>
                </a:solidFill>
                <a:latin typeface="Times New Roman"/>
                <a:ea typeface="Times New Roman"/>
                <a:cs typeface="Arial"/>
              </a:rPr>
              <a:t>Accept the patient’s description of pain.</a:t>
            </a:r>
            <a:endParaRPr lang="en-US" sz="1400" dirty="0">
              <a:ea typeface="Calibri"/>
              <a:cs typeface="Arial"/>
            </a:endParaRPr>
          </a:p>
          <a:p>
            <a:pPr marL="342900" marR="27305" lvl="0" indent="-342900" algn="just">
              <a:lnSpc>
                <a:spcPct val="115000"/>
              </a:lnSpc>
              <a:spcAft>
                <a:spcPts val="1575"/>
              </a:spcAft>
              <a:buFont typeface="+mj-lt"/>
              <a:buAutoNum type="arabicPeriod"/>
            </a:pPr>
            <a:r>
              <a:rPr lang="en-US" sz="2000" dirty="0">
                <a:solidFill>
                  <a:srgbClr val="222222"/>
                </a:solidFill>
                <a:latin typeface="Times New Roman"/>
                <a:ea typeface="Times New Roman"/>
                <a:cs typeface="Arial"/>
              </a:rPr>
              <a:t>Obtain vital signs.</a:t>
            </a:r>
            <a:endParaRPr lang="en-US" sz="1400" dirty="0">
              <a:ea typeface="Calibri"/>
              <a:cs typeface="Arial"/>
            </a:endParaRPr>
          </a:p>
          <a:p>
            <a:pPr marL="342900" marR="27305" lvl="0" indent="-342900" algn="just">
              <a:lnSpc>
                <a:spcPct val="115000"/>
              </a:lnSpc>
              <a:spcAft>
                <a:spcPts val="1575"/>
              </a:spcAft>
              <a:buFont typeface="+mj-lt"/>
              <a:buAutoNum type="arabicPeriod"/>
            </a:pPr>
            <a:r>
              <a:rPr lang="en-US" sz="2000" dirty="0">
                <a:solidFill>
                  <a:srgbClr val="222222"/>
                </a:solidFill>
                <a:latin typeface="Times New Roman"/>
                <a:ea typeface="Times New Roman"/>
                <a:cs typeface="Arial"/>
              </a:rPr>
              <a:t>Make sure of the client’s current use of medications.</a:t>
            </a:r>
            <a:endParaRPr lang="en-US" sz="1400" dirty="0">
              <a:ea typeface="Calibri"/>
              <a:cs typeface="Arial"/>
            </a:endParaRPr>
          </a:p>
          <a:p>
            <a:pPr marL="342900" marR="27305" lvl="0" indent="-342900" algn="just">
              <a:lnSpc>
                <a:spcPct val="115000"/>
              </a:lnSpc>
              <a:spcAft>
                <a:spcPts val="1575"/>
              </a:spcAft>
              <a:buFont typeface="+mj-lt"/>
              <a:buAutoNum type="arabicPeriod"/>
            </a:pPr>
            <a:r>
              <a:rPr lang="en-US" sz="2000" dirty="0">
                <a:solidFill>
                  <a:srgbClr val="222222"/>
                </a:solidFill>
                <a:latin typeface="Times New Roman"/>
                <a:ea typeface="Times New Roman"/>
                <a:cs typeface="Arial"/>
              </a:rPr>
              <a:t>Anticipate the need for pain management.</a:t>
            </a:r>
            <a:endParaRPr lang="en-US" sz="1400" dirty="0">
              <a:ea typeface="Calibri"/>
              <a:cs typeface="Arial"/>
            </a:endParaRPr>
          </a:p>
        </p:txBody>
      </p:sp>
    </p:spTree>
    <p:extLst>
      <p:ext uri="{BB962C8B-B14F-4D97-AF65-F5344CB8AC3E}">
        <p14:creationId xmlns:p14="http://schemas.microsoft.com/office/powerpoint/2010/main" val="353369077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 xmlns:a16="http://schemas.microsoft.com/office/drawing/2014/main"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t>University of </a:t>
            </a:r>
            <a:r>
              <a:rPr lang="en-GB" dirty="0" err="1" smtClean="0"/>
              <a:t>Basrah</a:t>
            </a:r>
            <a:r>
              <a:rPr lang="en-GB" dirty="0" smtClean="0"/>
              <a:t>-College of Nursing– </a:t>
            </a:r>
            <a:r>
              <a:rPr lang="en-US" dirty="0" smtClean="0"/>
              <a:t>Fundamentals of Nursing Department</a:t>
            </a:r>
            <a:endParaRPr lang="en-GB" dirty="0"/>
          </a:p>
        </p:txBody>
      </p:sp>
      <p:sp>
        <p:nvSpPr>
          <p:cNvPr id="2" name="Rectangle 1">
            <a:extLst>
              <a:ext uri="{FF2B5EF4-FFF2-40B4-BE49-F238E27FC236}">
                <a16:creationId xmlns="" xmlns:a16="http://schemas.microsoft.com/office/drawing/2014/main"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latin typeface="Times New Roman" panose="02020603050405020304" pitchFamily="18" charset="0"/>
                <a:ea typeface="Times New Roman" panose="02020603050405020304" pitchFamily="18" charset="0"/>
              </a:rPr>
              <a:t> </a:t>
            </a:r>
            <a:endParaRPr lang="en-US" sz="3600" dirty="0">
              <a:effectLst/>
              <a:latin typeface="Times New Roman" panose="02020603050405020304" pitchFamily="18" charset="0"/>
              <a:ea typeface="Times New Roman" panose="02020603050405020304" pitchFamily="18" charset="0"/>
            </a:endParaRPr>
          </a:p>
        </p:txBody>
      </p:sp>
      <p:sp>
        <p:nvSpPr>
          <p:cNvPr id="4" name="Rectangle 3">
            <a:extLst>
              <a:ext uri="{FF2B5EF4-FFF2-40B4-BE49-F238E27FC236}">
                <a16:creationId xmlns="" xmlns:a16="http://schemas.microsoft.com/office/drawing/2014/main" id="{702E2C65-E0F3-45BB-8F88-CFC719A32B9F}"/>
              </a:ext>
            </a:extLst>
          </p:cNvPr>
          <p:cNvSpPr/>
          <p:nvPr/>
        </p:nvSpPr>
        <p:spPr>
          <a:xfrm>
            <a:off x="9925878" y="6227212"/>
            <a:ext cx="1921917"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 name="مستطيل 2"/>
          <p:cNvSpPr/>
          <p:nvPr/>
        </p:nvSpPr>
        <p:spPr>
          <a:xfrm>
            <a:off x="480646" y="1595678"/>
            <a:ext cx="10867291" cy="3666645"/>
          </a:xfrm>
          <a:prstGeom prst="rect">
            <a:avLst/>
          </a:prstGeom>
        </p:spPr>
        <p:txBody>
          <a:bodyPr wrap="square">
            <a:spAutoFit/>
          </a:bodyPr>
          <a:lstStyle/>
          <a:p>
            <a:pPr marR="27305" lvl="0" algn="just">
              <a:lnSpc>
                <a:spcPct val="115000"/>
              </a:lnSpc>
              <a:spcAft>
                <a:spcPts val="1575"/>
              </a:spcAft>
            </a:pPr>
            <a:r>
              <a:rPr lang="en-US" sz="2000" dirty="0" smtClean="0">
                <a:solidFill>
                  <a:srgbClr val="222222"/>
                </a:solidFill>
                <a:latin typeface="Times New Roman"/>
                <a:ea typeface="Times New Roman"/>
                <a:cs typeface="Arial"/>
              </a:rPr>
              <a:t>6- Provide </a:t>
            </a:r>
            <a:r>
              <a:rPr lang="en-US" sz="2000" dirty="0">
                <a:solidFill>
                  <a:srgbClr val="222222"/>
                </a:solidFill>
                <a:latin typeface="Times New Roman"/>
                <a:ea typeface="Times New Roman"/>
                <a:cs typeface="Arial"/>
              </a:rPr>
              <a:t>a quiet </a:t>
            </a:r>
            <a:r>
              <a:rPr lang="en-US" sz="2000" dirty="0" smtClean="0">
                <a:solidFill>
                  <a:srgbClr val="222222"/>
                </a:solidFill>
                <a:latin typeface="Times New Roman"/>
                <a:ea typeface="Times New Roman"/>
                <a:cs typeface="Arial"/>
              </a:rPr>
              <a:t>environment.</a:t>
            </a:r>
            <a:endParaRPr lang="en-US" sz="1400" dirty="0" smtClean="0">
              <a:ea typeface="Times New Roman"/>
              <a:cs typeface="Arial"/>
            </a:endParaRPr>
          </a:p>
          <a:p>
            <a:pPr marR="27305" lvl="0" algn="just">
              <a:lnSpc>
                <a:spcPct val="115000"/>
              </a:lnSpc>
              <a:spcAft>
                <a:spcPts val="1575"/>
              </a:spcAft>
            </a:pPr>
            <a:r>
              <a:rPr lang="en-US" sz="2000" dirty="0" smtClean="0">
                <a:solidFill>
                  <a:srgbClr val="222222"/>
                </a:solidFill>
                <a:latin typeface="Times New Roman"/>
                <a:ea typeface="Times New Roman"/>
                <a:cs typeface="Arial"/>
              </a:rPr>
              <a:t>7</a:t>
            </a:r>
            <a:r>
              <a:rPr lang="en-US" sz="1400" dirty="0" smtClean="0">
                <a:solidFill>
                  <a:srgbClr val="222222"/>
                </a:solidFill>
                <a:latin typeface="Times New Roman"/>
                <a:ea typeface="Times New Roman"/>
                <a:cs typeface="Arial"/>
              </a:rPr>
              <a:t>- </a:t>
            </a:r>
            <a:r>
              <a:rPr lang="en-US" sz="2000" dirty="0" smtClean="0">
                <a:solidFill>
                  <a:srgbClr val="222222"/>
                </a:solidFill>
                <a:latin typeface="Times New Roman"/>
                <a:ea typeface="Times New Roman"/>
                <a:cs typeface="Arial"/>
              </a:rPr>
              <a:t>Use </a:t>
            </a:r>
            <a:r>
              <a:rPr lang="en-US" sz="2000" dirty="0">
                <a:solidFill>
                  <a:srgbClr val="222222"/>
                </a:solidFill>
                <a:latin typeface="Times New Roman"/>
                <a:ea typeface="Times New Roman"/>
                <a:cs typeface="Arial"/>
              </a:rPr>
              <a:t>non-pharmacological pain relief methods (relaxation exercises, breathing exercises, music therapy</a:t>
            </a:r>
            <a:r>
              <a:rPr lang="en-US" sz="2000" dirty="0" smtClean="0">
                <a:solidFill>
                  <a:srgbClr val="222222"/>
                </a:solidFill>
                <a:latin typeface="Times New Roman"/>
                <a:ea typeface="Times New Roman"/>
                <a:cs typeface="Arial"/>
              </a:rPr>
              <a:t>).</a:t>
            </a:r>
            <a:endParaRPr lang="en-US" sz="1400" dirty="0" smtClean="0">
              <a:ea typeface="Times New Roman"/>
              <a:cs typeface="Arial"/>
            </a:endParaRPr>
          </a:p>
          <a:p>
            <a:pPr marR="27305" lvl="0" algn="just">
              <a:lnSpc>
                <a:spcPct val="115000"/>
              </a:lnSpc>
              <a:spcAft>
                <a:spcPts val="1575"/>
              </a:spcAft>
            </a:pPr>
            <a:r>
              <a:rPr lang="en-US" sz="2000" dirty="0" smtClean="0">
                <a:solidFill>
                  <a:srgbClr val="222222"/>
                </a:solidFill>
                <a:latin typeface="Times New Roman"/>
                <a:ea typeface="Times New Roman"/>
                <a:cs typeface="Arial"/>
              </a:rPr>
              <a:t>8- Provide </a:t>
            </a:r>
            <a:r>
              <a:rPr lang="en-US" sz="2000" dirty="0">
                <a:solidFill>
                  <a:srgbClr val="222222"/>
                </a:solidFill>
                <a:latin typeface="Times New Roman"/>
                <a:ea typeface="Times New Roman"/>
                <a:cs typeface="Arial"/>
              </a:rPr>
              <a:t>optimal pain relief by administering prescribed pain relief </a:t>
            </a:r>
            <a:r>
              <a:rPr lang="en-US" sz="2000" dirty="0" smtClean="0">
                <a:solidFill>
                  <a:srgbClr val="222222"/>
                </a:solidFill>
                <a:latin typeface="Times New Roman"/>
                <a:ea typeface="Times New Roman"/>
                <a:cs typeface="Arial"/>
              </a:rPr>
              <a:t>medication.</a:t>
            </a:r>
            <a:endParaRPr lang="en-US" sz="1400" dirty="0" smtClean="0">
              <a:ea typeface="Times New Roman"/>
              <a:cs typeface="Arial"/>
            </a:endParaRPr>
          </a:p>
          <a:p>
            <a:pPr marR="27305" lvl="0" algn="just">
              <a:lnSpc>
                <a:spcPct val="115000"/>
              </a:lnSpc>
              <a:spcAft>
                <a:spcPts val="1575"/>
              </a:spcAft>
            </a:pPr>
            <a:r>
              <a:rPr lang="en-US" sz="2000" dirty="0" smtClean="0">
                <a:solidFill>
                  <a:srgbClr val="222222"/>
                </a:solidFill>
                <a:latin typeface="Times New Roman"/>
                <a:ea typeface="Times New Roman"/>
                <a:cs typeface="Arial"/>
              </a:rPr>
              <a:t>9</a:t>
            </a:r>
            <a:r>
              <a:rPr lang="en-US" sz="1400" dirty="0" smtClean="0">
                <a:solidFill>
                  <a:srgbClr val="222222"/>
                </a:solidFill>
                <a:latin typeface="Times New Roman"/>
                <a:ea typeface="Times New Roman"/>
                <a:cs typeface="Arial"/>
              </a:rPr>
              <a:t>- </a:t>
            </a:r>
            <a:r>
              <a:rPr lang="en-US" sz="2000" dirty="0" smtClean="0">
                <a:solidFill>
                  <a:srgbClr val="222222"/>
                </a:solidFill>
                <a:latin typeface="Times New Roman"/>
                <a:ea typeface="Times New Roman"/>
                <a:cs typeface="Arial"/>
              </a:rPr>
              <a:t>Review </a:t>
            </a:r>
            <a:r>
              <a:rPr lang="en-US" sz="2000" dirty="0">
                <a:solidFill>
                  <a:srgbClr val="222222"/>
                </a:solidFill>
                <a:latin typeface="Times New Roman"/>
                <a:ea typeface="Times New Roman"/>
                <a:cs typeface="Arial"/>
              </a:rPr>
              <a:t>patient’s medication records and flow sheet.</a:t>
            </a:r>
            <a:endParaRPr lang="en-US" sz="1400" dirty="0">
              <a:ea typeface="Calibri"/>
              <a:cs typeface="Arial"/>
            </a:endParaRPr>
          </a:p>
          <a:p>
            <a:pPr marR="27305" algn="just">
              <a:lnSpc>
                <a:spcPct val="115000"/>
              </a:lnSpc>
              <a:spcAft>
                <a:spcPts val="1575"/>
              </a:spcAft>
            </a:pPr>
            <a:r>
              <a:rPr lang="en-US" sz="2000" b="1" u="sng" dirty="0">
                <a:solidFill>
                  <a:srgbClr val="222222"/>
                </a:solidFill>
                <a:latin typeface="Times New Roman"/>
                <a:ea typeface="Times New Roman"/>
                <a:cs typeface="Arial"/>
              </a:rPr>
              <a:t>Evaluation</a:t>
            </a:r>
            <a:endParaRPr lang="en-US" sz="1400" dirty="0">
              <a:ea typeface="Calibri"/>
              <a:cs typeface="Arial"/>
            </a:endParaRPr>
          </a:p>
          <a:p>
            <a:pPr marR="27305" algn="just">
              <a:lnSpc>
                <a:spcPct val="115000"/>
              </a:lnSpc>
              <a:spcAft>
                <a:spcPts val="1575"/>
              </a:spcAft>
            </a:pPr>
            <a:r>
              <a:rPr lang="en-US" sz="2000" dirty="0">
                <a:solidFill>
                  <a:srgbClr val="222222"/>
                </a:solidFill>
                <a:latin typeface="Times New Roman"/>
                <a:ea typeface="Times New Roman"/>
                <a:cs typeface="Arial"/>
              </a:rPr>
              <a:t>Evaluate patient's response to pain management</a:t>
            </a:r>
            <a:endParaRPr lang="en-US" sz="1400" dirty="0">
              <a:ea typeface="Calibri"/>
              <a:cs typeface="Arial"/>
            </a:endParaRPr>
          </a:p>
        </p:txBody>
      </p:sp>
    </p:spTree>
    <p:extLst>
      <p:ext uri="{BB962C8B-B14F-4D97-AF65-F5344CB8AC3E}">
        <p14:creationId xmlns:p14="http://schemas.microsoft.com/office/powerpoint/2010/main" val="353369077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 xmlns:a16="http://schemas.microsoft.com/office/drawing/2014/main"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t>University of </a:t>
            </a:r>
            <a:r>
              <a:rPr lang="en-GB" dirty="0" err="1" smtClean="0"/>
              <a:t>Basrah</a:t>
            </a:r>
            <a:r>
              <a:rPr lang="en-GB" dirty="0" smtClean="0"/>
              <a:t>-College of Nursing– </a:t>
            </a:r>
            <a:r>
              <a:rPr lang="en-US" dirty="0" smtClean="0"/>
              <a:t>Fundamentals of Nursing Department</a:t>
            </a:r>
            <a:endParaRPr lang="en-GB" dirty="0"/>
          </a:p>
        </p:txBody>
      </p:sp>
      <p:sp>
        <p:nvSpPr>
          <p:cNvPr id="2" name="Rectangle 1">
            <a:extLst>
              <a:ext uri="{FF2B5EF4-FFF2-40B4-BE49-F238E27FC236}">
                <a16:creationId xmlns="" xmlns:a16="http://schemas.microsoft.com/office/drawing/2014/main"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latin typeface="Times New Roman" panose="02020603050405020304" pitchFamily="18" charset="0"/>
                <a:ea typeface="Times New Roman" panose="02020603050405020304" pitchFamily="18" charset="0"/>
              </a:rPr>
              <a:t> </a:t>
            </a:r>
            <a:endParaRPr lang="en-US" sz="3600" dirty="0">
              <a:effectLst/>
              <a:latin typeface="Times New Roman" panose="02020603050405020304" pitchFamily="18" charset="0"/>
              <a:ea typeface="Times New Roman" panose="02020603050405020304" pitchFamily="18" charset="0"/>
            </a:endParaRPr>
          </a:p>
        </p:txBody>
      </p:sp>
      <p:sp>
        <p:nvSpPr>
          <p:cNvPr id="4" name="Rectangle 3">
            <a:extLst>
              <a:ext uri="{FF2B5EF4-FFF2-40B4-BE49-F238E27FC236}">
                <a16:creationId xmlns="" xmlns:a16="http://schemas.microsoft.com/office/drawing/2014/main" id="{702E2C65-E0F3-45BB-8F88-CFC719A32B9F}"/>
              </a:ext>
            </a:extLst>
          </p:cNvPr>
          <p:cNvSpPr/>
          <p:nvPr/>
        </p:nvSpPr>
        <p:spPr>
          <a:xfrm>
            <a:off x="9925878" y="6227212"/>
            <a:ext cx="1921917"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 name="مستطيل 2"/>
          <p:cNvSpPr/>
          <p:nvPr/>
        </p:nvSpPr>
        <p:spPr>
          <a:xfrm>
            <a:off x="4747847" y="2870505"/>
            <a:ext cx="3810000" cy="658642"/>
          </a:xfrm>
          <a:prstGeom prst="rect">
            <a:avLst/>
          </a:prstGeom>
        </p:spPr>
        <p:txBody>
          <a:bodyPr wrap="square">
            <a:spAutoFit/>
          </a:bodyPr>
          <a:lstStyle/>
          <a:p>
            <a:pPr marR="27305" algn="just">
              <a:lnSpc>
                <a:spcPct val="115000"/>
              </a:lnSpc>
              <a:spcAft>
                <a:spcPts val="1000"/>
              </a:spcAft>
              <a:tabLst>
                <a:tab pos="2176780" algn="l"/>
              </a:tabLst>
            </a:pPr>
            <a:r>
              <a:rPr lang="en-US" sz="3200" b="1" dirty="0">
                <a:latin typeface="Times New Roman"/>
                <a:ea typeface="Calibri"/>
                <a:cs typeface="Arial"/>
              </a:rPr>
              <a:t>Thanks</a:t>
            </a:r>
            <a:endParaRPr lang="en-US" sz="2000" b="1" dirty="0">
              <a:ea typeface="Calibri"/>
              <a:cs typeface="Arial"/>
            </a:endParaRPr>
          </a:p>
        </p:txBody>
      </p:sp>
    </p:spTree>
    <p:extLst>
      <p:ext uri="{BB962C8B-B14F-4D97-AF65-F5344CB8AC3E}">
        <p14:creationId xmlns:p14="http://schemas.microsoft.com/office/powerpoint/2010/main" val="35336907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 xmlns:a16="http://schemas.microsoft.com/office/drawing/2014/main"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t>University of </a:t>
            </a:r>
            <a:r>
              <a:rPr lang="en-GB" dirty="0" err="1" smtClean="0"/>
              <a:t>Basrah</a:t>
            </a:r>
            <a:r>
              <a:rPr lang="en-GB" dirty="0" smtClean="0"/>
              <a:t>-College of Nursing– </a:t>
            </a:r>
            <a:r>
              <a:rPr lang="en-US" dirty="0" smtClean="0"/>
              <a:t>Fundamentals of Nursing Department</a:t>
            </a:r>
            <a:endParaRPr lang="en-GB" dirty="0"/>
          </a:p>
        </p:txBody>
      </p:sp>
      <p:sp>
        <p:nvSpPr>
          <p:cNvPr id="2" name="Rectangle 1">
            <a:extLst>
              <a:ext uri="{FF2B5EF4-FFF2-40B4-BE49-F238E27FC236}">
                <a16:creationId xmlns="" xmlns:a16="http://schemas.microsoft.com/office/drawing/2014/main"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latin typeface="Times New Roman" panose="02020603050405020304" pitchFamily="18" charset="0"/>
                <a:ea typeface="Times New Roman" panose="02020603050405020304" pitchFamily="18" charset="0"/>
              </a:rPr>
              <a:t> </a:t>
            </a:r>
            <a:endParaRPr lang="en-US" sz="3600" dirty="0">
              <a:effectLst/>
              <a:latin typeface="Times New Roman" panose="02020603050405020304" pitchFamily="18" charset="0"/>
              <a:ea typeface="Times New Roman" panose="02020603050405020304" pitchFamily="18" charset="0"/>
            </a:endParaRPr>
          </a:p>
        </p:txBody>
      </p:sp>
      <p:sp>
        <p:nvSpPr>
          <p:cNvPr id="4" name="Rectangle 3">
            <a:extLst>
              <a:ext uri="{FF2B5EF4-FFF2-40B4-BE49-F238E27FC236}">
                <a16:creationId xmlns="" xmlns:a16="http://schemas.microsoft.com/office/drawing/2014/main" id="{702E2C65-E0F3-45BB-8F88-CFC719A32B9F}"/>
              </a:ext>
            </a:extLst>
          </p:cNvPr>
          <p:cNvSpPr/>
          <p:nvPr/>
        </p:nvSpPr>
        <p:spPr>
          <a:xfrm>
            <a:off x="9925878" y="6227212"/>
            <a:ext cx="1921917"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 name="مستطيل 2"/>
          <p:cNvSpPr/>
          <p:nvPr/>
        </p:nvSpPr>
        <p:spPr>
          <a:xfrm>
            <a:off x="762000" y="1109667"/>
            <a:ext cx="10264856" cy="4184735"/>
          </a:xfrm>
          <a:prstGeom prst="rect">
            <a:avLst/>
          </a:prstGeom>
        </p:spPr>
        <p:txBody>
          <a:bodyPr wrap="square">
            <a:spAutoFit/>
          </a:bodyPr>
          <a:lstStyle/>
          <a:p>
            <a:pPr marR="27305" algn="ctr">
              <a:lnSpc>
                <a:spcPct val="115000"/>
              </a:lnSpc>
              <a:spcAft>
                <a:spcPts val="1000"/>
              </a:spcAft>
            </a:pPr>
            <a:r>
              <a:rPr lang="en-US" sz="3200" b="1" u="sng" dirty="0">
                <a:latin typeface="Times New Roman"/>
                <a:ea typeface="Calibri"/>
                <a:cs typeface="Arial"/>
              </a:rPr>
              <a:t>Effects of Pain</a:t>
            </a:r>
            <a:endParaRPr lang="en-US" sz="2000" dirty="0">
              <a:ea typeface="Calibri"/>
              <a:cs typeface="Arial"/>
            </a:endParaRPr>
          </a:p>
          <a:p>
            <a:pPr marR="27305" algn="just">
              <a:lnSpc>
                <a:spcPct val="115000"/>
              </a:lnSpc>
              <a:spcAft>
                <a:spcPts val="1000"/>
              </a:spcAft>
            </a:pPr>
            <a:r>
              <a:rPr lang="en-US" sz="2800" dirty="0">
                <a:latin typeface="Times New Roman"/>
                <a:ea typeface="Calibri"/>
                <a:cs typeface="Arial"/>
              </a:rPr>
              <a:t> </a:t>
            </a:r>
            <a:r>
              <a:rPr lang="en-US" sz="3200" dirty="0">
                <a:latin typeface="Times New Roman"/>
                <a:ea typeface="Calibri"/>
                <a:cs typeface="Arial"/>
              </a:rPr>
              <a:t>Pain affects individuals of every age, sex, race, and socioeconomic class. It is the primary reason in which people seek health care and one of the most common conditions that nurses treat. Unrelieved pain has the potential to affect every system in the body and cause numerous harmful effects, some of which may last a person’s lifetime. </a:t>
            </a:r>
            <a:endParaRPr lang="en-US" sz="2000" dirty="0">
              <a:ea typeface="Calibri"/>
              <a:cs typeface="Arial"/>
            </a:endParaRPr>
          </a:p>
        </p:txBody>
      </p:sp>
    </p:spTree>
    <p:extLst>
      <p:ext uri="{BB962C8B-B14F-4D97-AF65-F5344CB8AC3E}">
        <p14:creationId xmlns:p14="http://schemas.microsoft.com/office/powerpoint/2010/main" val="1895833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 xmlns:a16="http://schemas.microsoft.com/office/drawing/2014/main"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solidFill>
                  <a:prstClr val="black"/>
                </a:solidFill>
              </a:rPr>
              <a:t>University of </a:t>
            </a:r>
            <a:r>
              <a:rPr lang="en-GB" dirty="0" err="1" smtClean="0">
                <a:solidFill>
                  <a:prstClr val="black"/>
                </a:solidFill>
              </a:rPr>
              <a:t>Basrah</a:t>
            </a:r>
            <a:r>
              <a:rPr lang="en-GB" dirty="0" smtClean="0">
                <a:solidFill>
                  <a:prstClr val="black"/>
                </a:solidFill>
              </a:rPr>
              <a:t>-College of Nursing– </a:t>
            </a:r>
            <a:r>
              <a:rPr lang="en-US" dirty="0" smtClean="0">
                <a:solidFill>
                  <a:prstClr val="black"/>
                </a:solidFill>
              </a:rPr>
              <a:t>Fundamentals of Nursing Department</a:t>
            </a:r>
            <a:endParaRPr lang="en-GB" dirty="0">
              <a:solidFill>
                <a:prstClr val="black"/>
              </a:solidFill>
            </a:endParaRPr>
          </a:p>
        </p:txBody>
      </p:sp>
      <p:sp>
        <p:nvSpPr>
          <p:cNvPr id="2" name="Rectangle 1">
            <a:extLst>
              <a:ext uri="{FF2B5EF4-FFF2-40B4-BE49-F238E27FC236}">
                <a16:creationId xmlns="" xmlns:a16="http://schemas.microsoft.com/office/drawing/2014/main"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solidFill>
                  <a:prstClr val="black"/>
                </a:solidFill>
                <a:latin typeface="Times New Roman" panose="02020603050405020304" pitchFamily="18" charset="0"/>
                <a:ea typeface="Times New Roman" panose="02020603050405020304" pitchFamily="18" charset="0"/>
              </a:rPr>
              <a:t> </a:t>
            </a:r>
            <a:endParaRPr lang="en-US" sz="3600" dirty="0">
              <a:solidFill>
                <a:prstClr val="black"/>
              </a:solidFill>
              <a:latin typeface="Times New Roman" panose="02020603050405020304" pitchFamily="18" charset="0"/>
              <a:ea typeface="Times New Roman" panose="02020603050405020304" pitchFamily="18" charset="0"/>
            </a:endParaRPr>
          </a:p>
        </p:txBody>
      </p:sp>
      <p:sp>
        <p:nvSpPr>
          <p:cNvPr id="4" name="Rectangle 3">
            <a:extLst>
              <a:ext uri="{FF2B5EF4-FFF2-40B4-BE49-F238E27FC236}">
                <a16:creationId xmlns="" xmlns:a16="http://schemas.microsoft.com/office/drawing/2014/main" id="{702E2C65-E0F3-45BB-8F88-CFC719A32B9F}"/>
              </a:ext>
            </a:extLst>
          </p:cNvPr>
          <p:cNvSpPr/>
          <p:nvPr/>
        </p:nvSpPr>
        <p:spPr>
          <a:xfrm>
            <a:off x="9925878" y="6227212"/>
            <a:ext cx="1921917"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black"/>
              </a:solidFill>
            </a:endParaRPr>
          </a:p>
        </p:txBody>
      </p:sp>
      <p:sp>
        <p:nvSpPr>
          <p:cNvPr id="3" name="مستطيل 2"/>
          <p:cNvSpPr/>
          <p:nvPr/>
        </p:nvSpPr>
        <p:spPr>
          <a:xfrm>
            <a:off x="867508" y="1018450"/>
            <a:ext cx="10609384" cy="4441216"/>
          </a:xfrm>
          <a:prstGeom prst="rect">
            <a:avLst/>
          </a:prstGeom>
        </p:spPr>
        <p:txBody>
          <a:bodyPr wrap="square">
            <a:spAutoFit/>
          </a:bodyPr>
          <a:lstStyle/>
          <a:p>
            <a:pPr marR="27305" algn="ctr">
              <a:lnSpc>
                <a:spcPct val="115000"/>
              </a:lnSpc>
              <a:spcAft>
                <a:spcPts val="1000"/>
              </a:spcAft>
            </a:pPr>
            <a:r>
              <a:rPr lang="en-US" sz="2800" b="1" u="sng" dirty="0">
                <a:latin typeface="Times New Roman"/>
                <a:ea typeface="Calibri"/>
                <a:cs typeface="Arial"/>
              </a:rPr>
              <a:t>Types and Categories of Pain</a:t>
            </a:r>
            <a:endParaRPr lang="en-US" dirty="0">
              <a:ea typeface="Calibri"/>
              <a:cs typeface="Arial"/>
            </a:endParaRPr>
          </a:p>
          <a:p>
            <a:pPr marR="27305" algn="just">
              <a:lnSpc>
                <a:spcPct val="115000"/>
              </a:lnSpc>
              <a:spcAft>
                <a:spcPts val="1000"/>
              </a:spcAft>
            </a:pPr>
            <a:r>
              <a:rPr lang="en-US" sz="2800" b="1" dirty="0">
                <a:latin typeface="Times New Roman"/>
                <a:ea typeface="Calibri"/>
                <a:cs typeface="Arial"/>
              </a:rPr>
              <a:t>1)Pain can be categorized as being acute or chronic (persistent) based on duration .</a:t>
            </a:r>
            <a:endParaRPr lang="en-US" dirty="0">
              <a:ea typeface="Calibri"/>
              <a:cs typeface="Arial"/>
            </a:endParaRPr>
          </a:p>
          <a:p>
            <a:pPr marL="342900" marR="27305" lvl="0" indent="-342900" algn="just">
              <a:lnSpc>
                <a:spcPct val="115000"/>
              </a:lnSpc>
              <a:spcAft>
                <a:spcPts val="1000"/>
              </a:spcAft>
              <a:buBlip>
                <a:blip r:embed="rId2"/>
              </a:buBlip>
            </a:pPr>
            <a:r>
              <a:rPr lang="en-US" sz="2800" dirty="0">
                <a:latin typeface="Times New Roman"/>
                <a:ea typeface="Calibri"/>
                <a:cs typeface="Arial"/>
              </a:rPr>
              <a:t>Chronic pain is subcategorized as being of cancer or non-cancer origin </a:t>
            </a:r>
            <a:endParaRPr lang="en-US" dirty="0">
              <a:ea typeface="Calibri"/>
              <a:cs typeface="Arial"/>
            </a:endParaRPr>
          </a:p>
          <a:p>
            <a:pPr marL="342900" marR="27305" lvl="0" indent="-342900" algn="just">
              <a:lnSpc>
                <a:spcPct val="115000"/>
              </a:lnSpc>
              <a:spcAft>
                <a:spcPts val="1000"/>
              </a:spcAft>
              <a:buBlip>
                <a:blip r:embed="rId2"/>
              </a:buBlip>
            </a:pPr>
            <a:r>
              <a:rPr lang="en-US" sz="2800" dirty="0">
                <a:latin typeface="Times New Roman"/>
                <a:ea typeface="Calibri"/>
                <a:cs typeface="Arial"/>
              </a:rPr>
              <a:t>Some conditions can produce both acute and chronic pain. For example, some patients with cancer have continuous chronic pain and also experience acute exacerbations of pain periodically —called breakthrough pain (BTP).</a:t>
            </a:r>
            <a:endParaRPr lang="en-US" dirty="0">
              <a:ea typeface="Calibri"/>
              <a:cs typeface="Arial"/>
            </a:endParaRPr>
          </a:p>
        </p:txBody>
      </p:sp>
    </p:spTree>
    <p:extLst>
      <p:ext uri="{BB962C8B-B14F-4D97-AF65-F5344CB8AC3E}">
        <p14:creationId xmlns:p14="http://schemas.microsoft.com/office/powerpoint/2010/main" val="35336907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 xmlns:a16="http://schemas.microsoft.com/office/drawing/2014/main"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solidFill>
                  <a:prstClr val="black"/>
                </a:solidFill>
              </a:rPr>
              <a:t>University of </a:t>
            </a:r>
            <a:r>
              <a:rPr lang="en-GB" dirty="0" err="1" smtClean="0">
                <a:solidFill>
                  <a:prstClr val="black"/>
                </a:solidFill>
              </a:rPr>
              <a:t>Basrah</a:t>
            </a:r>
            <a:r>
              <a:rPr lang="en-GB" dirty="0" smtClean="0">
                <a:solidFill>
                  <a:prstClr val="black"/>
                </a:solidFill>
              </a:rPr>
              <a:t>-College of Nursing– </a:t>
            </a:r>
            <a:r>
              <a:rPr lang="en-US" dirty="0" smtClean="0">
                <a:solidFill>
                  <a:prstClr val="black"/>
                </a:solidFill>
              </a:rPr>
              <a:t>Fundamentals of Nursing Department</a:t>
            </a:r>
            <a:endParaRPr lang="en-GB" dirty="0">
              <a:solidFill>
                <a:prstClr val="black"/>
              </a:solidFill>
            </a:endParaRPr>
          </a:p>
        </p:txBody>
      </p:sp>
      <p:sp>
        <p:nvSpPr>
          <p:cNvPr id="2" name="Rectangle 1">
            <a:extLst>
              <a:ext uri="{FF2B5EF4-FFF2-40B4-BE49-F238E27FC236}">
                <a16:creationId xmlns="" xmlns:a16="http://schemas.microsoft.com/office/drawing/2014/main"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solidFill>
                  <a:prstClr val="black"/>
                </a:solidFill>
                <a:latin typeface="Times New Roman" panose="02020603050405020304" pitchFamily="18" charset="0"/>
                <a:ea typeface="Times New Roman" panose="02020603050405020304" pitchFamily="18" charset="0"/>
              </a:rPr>
              <a:t> </a:t>
            </a:r>
            <a:endParaRPr lang="en-US" sz="3600" dirty="0">
              <a:solidFill>
                <a:prstClr val="black"/>
              </a:solidFill>
              <a:latin typeface="Times New Roman" panose="02020603050405020304" pitchFamily="18" charset="0"/>
              <a:ea typeface="Times New Roman" panose="02020603050405020304" pitchFamily="18" charset="0"/>
            </a:endParaRPr>
          </a:p>
        </p:txBody>
      </p:sp>
      <p:sp>
        <p:nvSpPr>
          <p:cNvPr id="4" name="Rectangle 3">
            <a:extLst>
              <a:ext uri="{FF2B5EF4-FFF2-40B4-BE49-F238E27FC236}">
                <a16:creationId xmlns="" xmlns:a16="http://schemas.microsoft.com/office/drawing/2014/main" id="{702E2C65-E0F3-45BB-8F88-CFC719A32B9F}"/>
              </a:ext>
            </a:extLst>
          </p:cNvPr>
          <p:cNvSpPr/>
          <p:nvPr/>
        </p:nvSpPr>
        <p:spPr>
          <a:xfrm>
            <a:off x="9925878" y="6227212"/>
            <a:ext cx="1921917"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black"/>
              </a:solidFill>
            </a:endParaRPr>
          </a:p>
        </p:txBody>
      </p:sp>
      <p:graphicFrame>
        <p:nvGraphicFramePr>
          <p:cNvPr id="5" name="جدول 4"/>
          <p:cNvGraphicFramePr>
            <a:graphicFrameLocks noGrp="1"/>
          </p:cNvGraphicFramePr>
          <p:nvPr>
            <p:extLst>
              <p:ext uri="{D42A27DB-BD31-4B8C-83A1-F6EECF244321}">
                <p14:modId xmlns:p14="http://schemas.microsoft.com/office/powerpoint/2010/main" val="3314174829"/>
              </p:ext>
            </p:extLst>
          </p:nvPr>
        </p:nvGraphicFramePr>
        <p:xfrm>
          <a:off x="1887416" y="239650"/>
          <a:ext cx="7444154" cy="5802252"/>
        </p:xfrm>
        <a:graphic>
          <a:graphicData uri="http://schemas.openxmlformats.org/drawingml/2006/table">
            <a:tbl>
              <a:tblPr firstRow="1" firstCol="1" bandRow="1">
                <a:tableStyleId>{E8B1032C-EA38-4F05-BA0D-38AFFFC7BED3}</a:tableStyleId>
              </a:tblPr>
              <a:tblGrid>
                <a:gridCol w="3587136"/>
                <a:gridCol w="3857018"/>
              </a:tblGrid>
              <a:tr h="174054">
                <a:tc>
                  <a:txBody>
                    <a:bodyPr/>
                    <a:lstStyle/>
                    <a:p>
                      <a:pPr marR="27305" algn="ctr" rtl="0">
                        <a:lnSpc>
                          <a:spcPct val="115000"/>
                        </a:lnSpc>
                        <a:spcAft>
                          <a:spcPts val="0"/>
                        </a:spcAft>
                      </a:pPr>
                      <a:r>
                        <a:rPr lang="en-US" sz="1400" dirty="0">
                          <a:effectLst/>
                        </a:rPr>
                        <a:t>Acute pain</a:t>
                      </a:r>
                      <a:endParaRPr lang="en-US" sz="1100" b="1" dirty="0">
                        <a:effectLst/>
                        <a:latin typeface="Calibri"/>
                        <a:ea typeface="Calibri"/>
                        <a:cs typeface="+mj-cs"/>
                      </a:endParaRPr>
                    </a:p>
                  </a:txBody>
                  <a:tcPr marL="48648" marR="48648" marT="0" marB="0"/>
                </a:tc>
                <a:tc>
                  <a:txBody>
                    <a:bodyPr/>
                    <a:lstStyle/>
                    <a:p>
                      <a:pPr marR="27305" algn="ctr" rtl="0">
                        <a:lnSpc>
                          <a:spcPct val="115000"/>
                        </a:lnSpc>
                        <a:spcAft>
                          <a:spcPts val="0"/>
                        </a:spcAft>
                      </a:pPr>
                      <a:r>
                        <a:rPr lang="en-US" sz="1400">
                          <a:effectLst/>
                        </a:rPr>
                        <a:t>Chronic pain</a:t>
                      </a:r>
                      <a:endParaRPr lang="en-US" sz="1100" b="1">
                        <a:effectLst/>
                        <a:latin typeface="Calibri"/>
                        <a:ea typeface="Calibri"/>
                        <a:cs typeface="+mj-cs"/>
                      </a:endParaRPr>
                    </a:p>
                  </a:txBody>
                  <a:tcPr marL="48648" marR="48648" marT="0" marB="0"/>
                </a:tc>
              </a:tr>
              <a:tr h="348107">
                <a:tc>
                  <a:txBody>
                    <a:bodyPr/>
                    <a:lstStyle/>
                    <a:p>
                      <a:pPr marR="27305" algn="ctr" rtl="0">
                        <a:lnSpc>
                          <a:spcPct val="115000"/>
                        </a:lnSpc>
                        <a:spcAft>
                          <a:spcPts val="0"/>
                        </a:spcAft>
                      </a:pPr>
                      <a:r>
                        <a:rPr lang="en-US" sz="1400" dirty="0">
                          <a:effectLst/>
                        </a:rPr>
                        <a:t>Serves a useful warning function</a:t>
                      </a:r>
                      <a:endParaRPr lang="en-US" sz="1100" b="1" dirty="0">
                        <a:effectLst/>
                        <a:latin typeface="Calibri"/>
                        <a:ea typeface="Calibri"/>
                        <a:cs typeface="+mj-cs"/>
                      </a:endParaRPr>
                    </a:p>
                  </a:txBody>
                  <a:tcPr marL="48648" marR="48648" marT="0" marB="0"/>
                </a:tc>
                <a:tc>
                  <a:txBody>
                    <a:bodyPr/>
                    <a:lstStyle/>
                    <a:p>
                      <a:pPr marR="27305" algn="ctr" rtl="0">
                        <a:lnSpc>
                          <a:spcPct val="115000"/>
                        </a:lnSpc>
                        <a:spcAft>
                          <a:spcPts val="0"/>
                        </a:spcAft>
                      </a:pPr>
                      <a:r>
                        <a:rPr lang="en-US" sz="1400">
                          <a:effectLst/>
                        </a:rPr>
                        <a:t>No longer serves as a useful warning</a:t>
                      </a:r>
                      <a:endParaRPr lang="en-US" sz="1100">
                        <a:effectLst/>
                      </a:endParaRPr>
                    </a:p>
                    <a:p>
                      <a:pPr marR="27305" algn="ctr" rtl="0">
                        <a:lnSpc>
                          <a:spcPct val="115000"/>
                        </a:lnSpc>
                        <a:spcAft>
                          <a:spcPts val="0"/>
                        </a:spcAft>
                      </a:pPr>
                      <a:r>
                        <a:rPr lang="en-US" sz="1400">
                          <a:effectLst/>
                        </a:rPr>
                        <a:t>function.</a:t>
                      </a:r>
                      <a:endParaRPr lang="en-US" sz="1100" b="1">
                        <a:effectLst/>
                        <a:latin typeface="Calibri"/>
                        <a:ea typeface="Calibri"/>
                        <a:cs typeface="+mj-cs"/>
                      </a:endParaRPr>
                    </a:p>
                  </a:txBody>
                  <a:tcPr marL="48648" marR="48648" marT="0" marB="0"/>
                </a:tc>
              </a:tr>
              <a:tr h="870268">
                <a:tc>
                  <a:txBody>
                    <a:bodyPr/>
                    <a:lstStyle/>
                    <a:p>
                      <a:pPr marR="27305" algn="ctr" rtl="0">
                        <a:lnSpc>
                          <a:spcPct val="115000"/>
                        </a:lnSpc>
                        <a:spcAft>
                          <a:spcPts val="0"/>
                        </a:spcAft>
                      </a:pPr>
                      <a:r>
                        <a:rPr lang="en-US" sz="1400" dirty="0">
                          <a:effectLst/>
                        </a:rPr>
                        <a:t>It is a symptom of underlying</a:t>
                      </a:r>
                      <a:endParaRPr lang="en-US" sz="1100" dirty="0">
                        <a:effectLst/>
                      </a:endParaRPr>
                    </a:p>
                    <a:p>
                      <a:pPr marR="27305" algn="ctr" rtl="0">
                        <a:lnSpc>
                          <a:spcPct val="115000"/>
                        </a:lnSpc>
                        <a:spcAft>
                          <a:spcPts val="0"/>
                        </a:spcAft>
                      </a:pPr>
                      <a:r>
                        <a:rPr lang="en-US" sz="1400" dirty="0">
                          <a:effectLst/>
                        </a:rPr>
                        <a:t>disease or injury</a:t>
                      </a:r>
                      <a:endParaRPr lang="en-US" sz="1100" dirty="0">
                        <a:effectLst/>
                      </a:endParaRPr>
                    </a:p>
                    <a:p>
                      <a:pPr marR="27305" algn="ctr" rtl="0">
                        <a:lnSpc>
                          <a:spcPct val="115000"/>
                        </a:lnSpc>
                        <a:spcAft>
                          <a:spcPts val="0"/>
                        </a:spcAft>
                      </a:pPr>
                      <a:r>
                        <a:rPr lang="en-US" sz="1400" dirty="0">
                          <a:effectLst/>
                        </a:rPr>
                        <a:t> </a:t>
                      </a:r>
                      <a:endParaRPr lang="en-US" sz="1100" b="1" dirty="0">
                        <a:effectLst/>
                        <a:latin typeface="Calibri"/>
                        <a:ea typeface="Calibri"/>
                        <a:cs typeface="+mj-cs"/>
                      </a:endParaRPr>
                    </a:p>
                  </a:txBody>
                  <a:tcPr marL="48648" marR="48648" marT="0" marB="0"/>
                </a:tc>
                <a:tc>
                  <a:txBody>
                    <a:bodyPr/>
                    <a:lstStyle/>
                    <a:p>
                      <a:pPr marR="27305" algn="ctr" rtl="0">
                        <a:lnSpc>
                          <a:spcPct val="115000"/>
                        </a:lnSpc>
                        <a:spcAft>
                          <a:spcPts val="0"/>
                        </a:spcAft>
                      </a:pPr>
                      <a:r>
                        <a:rPr lang="en-US" sz="1400">
                          <a:effectLst/>
                        </a:rPr>
                        <a:t>May be symptomatic of an</a:t>
                      </a:r>
                      <a:endParaRPr lang="en-US" sz="1100">
                        <a:effectLst/>
                      </a:endParaRPr>
                    </a:p>
                    <a:p>
                      <a:pPr marR="27305" algn="ctr" rtl="0">
                        <a:lnSpc>
                          <a:spcPct val="115000"/>
                        </a:lnSpc>
                        <a:spcAft>
                          <a:spcPts val="0"/>
                        </a:spcAft>
                      </a:pPr>
                      <a:r>
                        <a:rPr lang="en-US" sz="1400">
                          <a:effectLst/>
                        </a:rPr>
                        <a:t>underlying chronic disease or</a:t>
                      </a:r>
                      <a:endParaRPr lang="en-US" sz="1100">
                        <a:effectLst/>
                      </a:endParaRPr>
                    </a:p>
                    <a:p>
                      <a:pPr marR="27305" algn="ctr" rtl="0">
                        <a:lnSpc>
                          <a:spcPct val="115000"/>
                        </a:lnSpc>
                        <a:spcAft>
                          <a:spcPts val="0"/>
                        </a:spcAft>
                      </a:pPr>
                      <a:r>
                        <a:rPr lang="en-US" sz="1400">
                          <a:effectLst/>
                        </a:rPr>
                        <a:t>may exist in the absence of underlying disease</a:t>
                      </a:r>
                      <a:endParaRPr lang="en-US" sz="1100">
                        <a:effectLst/>
                      </a:endParaRPr>
                    </a:p>
                    <a:p>
                      <a:pPr marR="27305" algn="ctr" rtl="0">
                        <a:lnSpc>
                          <a:spcPct val="115000"/>
                        </a:lnSpc>
                        <a:spcAft>
                          <a:spcPts val="0"/>
                        </a:spcAft>
                      </a:pPr>
                      <a:r>
                        <a:rPr lang="en-US" sz="1400">
                          <a:effectLst/>
                        </a:rPr>
                        <a:t> </a:t>
                      </a:r>
                      <a:endParaRPr lang="en-US" sz="1100" b="1">
                        <a:effectLst/>
                        <a:latin typeface="Calibri"/>
                        <a:ea typeface="Calibri"/>
                        <a:cs typeface="+mj-cs"/>
                      </a:endParaRPr>
                    </a:p>
                  </a:txBody>
                  <a:tcPr marL="48648" marR="48648" marT="0" marB="0"/>
                </a:tc>
              </a:tr>
              <a:tr h="1218375">
                <a:tc>
                  <a:txBody>
                    <a:bodyPr/>
                    <a:lstStyle/>
                    <a:p>
                      <a:pPr marR="27305" algn="ctr" rtl="0">
                        <a:lnSpc>
                          <a:spcPct val="115000"/>
                        </a:lnSpc>
                        <a:spcAft>
                          <a:spcPts val="0"/>
                        </a:spcAft>
                      </a:pPr>
                      <a:r>
                        <a:rPr lang="en-US" sz="1400" dirty="0">
                          <a:effectLst/>
                        </a:rPr>
                        <a:t>Acute pain stops after the</a:t>
                      </a:r>
                      <a:endParaRPr lang="en-US" sz="1100" dirty="0">
                        <a:effectLst/>
                      </a:endParaRPr>
                    </a:p>
                    <a:p>
                      <a:pPr marR="27305" algn="ctr" rtl="0">
                        <a:lnSpc>
                          <a:spcPct val="115000"/>
                        </a:lnSpc>
                        <a:spcAft>
                          <a:spcPts val="0"/>
                        </a:spcAft>
                      </a:pPr>
                      <a:r>
                        <a:rPr lang="en-US" sz="1400" dirty="0">
                          <a:effectLst/>
                        </a:rPr>
                        <a:t>injury heals or the disease</a:t>
                      </a:r>
                      <a:endParaRPr lang="en-US" sz="1100" dirty="0">
                        <a:effectLst/>
                      </a:endParaRPr>
                    </a:p>
                    <a:p>
                      <a:pPr marR="27305" algn="ctr" rtl="0">
                        <a:lnSpc>
                          <a:spcPct val="115000"/>
                        </a:lnSpc>
                        <a:spcAft>
                          <a:spcPts val="0"/>
                        </a:spcAft>
                      </a:pPr>
                      <a:r>
                        <a:rPr lang="en-US" sz="1400" dirty="0">
                          <a:effectLst/>
                        </a:rPr>
                        <a:t>runs its course</a:t>
                      </a:r>
                      <a:endParaRPr lang="en-US" sz="1100" dirty="0">
                        <a:effectLst/>
                      </a:endParaRPr>
                    </a:p>
                    <a:p>
                      <a:pPr marR="27305" algn="ctr" rtl="0">
                        <a:lnSpc>
                          <a:spcPct val="115000"/>
                        </a:lnSpc>
                        <a:spcAft>
                          <a:spcPts val="0"/>
                        </a:spcAft>
                      </a:pPr>
                      <a:r>
                        <a:rPr lang="en-US" sz="1400" dirty="0">
                          <a:effectLst/>
                        </a:rPr>
                        <a:t> </a:t>
                      </a:r>
                      <a:endParaRPr lang="en-US" sz="1100" dirty="0">
                        <a:effectLst/>
                      </a:endParaRPr>
                    </a:p>
                    <a:p>
                      <a:pPr marR="27305" algn="ctr" rtl="0">
                        <a:lnSpc>
                          <a:spcPct val="115000"/>
                        </a:lnSpc>
                        <a:spcAft>
                          <a:spcPts val="0"/>
                        </a:spcAft>
                      </a:pPr>
                      <a:r>
                        <a:rPr lang="en-US" sz="1400" dirty="0">
                          <a:effectLst/>
                        </a:rPr>
                        <a:t> </a:t>
                      </a:r>
                      <a:endParaRPr lang="en-US" sz="1100" dirty="0">
                        <a:effectLst/>
                      </a:endParaRPr>
                    </a:p>
                    <a:p>
                      <a:pPr marR="27305" algn="ctr" rtl="0">
                        <a:lnSpc>
                          <a:spcPct val="115000"/>
                        </a:lnSpc>
                        <a:spcAft>
                          <a:spcPts val="0"/>
                        </a:spcAft>
                      </a:pPr>
                      <a:r>
                        <a:rPr lang="en-US" sz="1400" dirty="0">
                          <a:effectLst/>
                        </a:rPr>
                        <a:t> </a:t>
                      </a:r>
                      <a:endParaRPr lang="en-US" sz="1100" dirty="0">
                        <a:effectLst/>
                      </a:endParaRPr>
                    </a:p>
                    <a:p>
                      <a:pPr marR="27305" algn="ctr" rtl="0">
                        <a:lnSpc>
                          <a:spcPct val="115000"/>
                        </a:lnSpc>
                        <a:spcAft>
                          <a:spcPts val="0"/>
                        </a:spcAft>
                      </a:pPr>
                      <a:r>
                        <a:rPr lang="en-US" sz="1400" dirty="0">
                          <a:effectLst/>
                        </a:rPr>
                        <a:t> </a:t>
                      </a:r>
                      <a:endParaRPr lang="en-US" sz="1100" b="1" dirty="0">
                        <a:effectLst/>
                        <a:latin typeface="Calibri"/>
                        <a:ea typeface="Calibri"/>
                        <a:cs typeface="+mj-cs"/>
                      </a:endParaRPr>
                    </a:p>
                  </a:txBody>
                  <a:tcPr marL="48648" marR="48648" marT="0" marB="0"/>
                </a:tc>
                <a:tc>
                  <a:txBody>
                    <a:bodyPr/>
                    <a:lstStyle/>
                    <a:p>
                      <a:pPr marR="27305" algn="ctr" rtl="0">
                        <a:lnSpc>
                          <a:spcPct val="115000"/>
                        </a:lnSpc>
                        <a:spcAft>
                          <a:spcPts val="0"/>
                        </a:spcAft>
                      </a:pPr>
                      <a:r>
                        <a:rPr lang="en-US" sz="1400" dirty="0">
                          <a:effectLst/>
                        </a:rPr>
                        <a:t>Continues long after the initial</a:t>
                      </a:r>
                      <a:endParaRPr lang="en-US" sz="1100" dirty="0">
                        <a:effectLst/>
                      </a:endParaRPr>
                    </a:p>
                    <a:p>
                      <a:pPr marR="27305" algn="ctr" rtl="0">
                        <a:lnSpc>
                          <a:spcPct val="115000"/>
                        </a:lnSpc>
                        <a:spcAft>
                          <a:spcPts val="0"/>
                        </a:spcAft>
                      </a:pPr>
                      <a:r>
                        <a:rPr lang="en-US" sz="1400" dirty="0">
                          <a:effectLst/>
                        </a:rPr>
                        <a:t>injury has healed or the disease</a:t>
                      </a:r>
                      <a:endParaRPr lang="en-US" sz="1100" dirty="0">
                        <a:effectLst/>
                      </a:endParaRPr>
                    </a:p>
                    <a:p>
                      <a:pPr marR="27305" algn="ctr" rtl="0">
                        <a:lnSpc>
                          <a:spcPct val="115000"/>
                        </a:lnSpc>
                        <a:spcAft>
                          <a:spcPts val="0"/>
                        </a:spcAft>
                      </a:pPr>
                      <a:r>
                        <a:rPr lang="en-US" sz="1400" dirty="0">
                          <a:effectLst/>
                        </a:rPr>
                        <a:t>is over.</a:t>
                      </a:r>
                      <a:endParaRPr lang="en-US" sz="1100" dirty="0">
                        <a:effectLst/>
                      </a:endParaRPr>
                    </a:p>
                    <a:p>
                      <a:pPr marR="27305" algn="ctr" rtl="0">
                        <a:lnSpc>
                          <a:spcPct val="115000"/>
                        </a:lnSpc>
                        <a:spcAft>
                          <a:spcPts val="0"/>
                        </a:spcAft>
                      </a:pPr>
                      <a:r>
                        <a:rPr lang="en-US" sz="1400" dirty="0">
                          <a:effectLst/>
                        </a:rPr>
                        <a:t> </a:t>
                      </a:r>
                      <a:endParaRPr lang="en-US" sz="1100" b="1" dirty="0">
                        <a:effectLst/>
                        <a:latin typeface="Calibri"/>
                        <a:ea typeface="Calibri"/>
                        <a:cs typeface="+mj-cs"/>
                      </a:endParaRPr>
                    </a:p>
                  </a:txBody>
                  <a:tcPr marL="48648" marR="48648" marT="0" marB="0"/>
                </a:tc>
              </a:tr>
              <a:tr h="1044321">
                <a:tc>
                  <a:txBody>
                    <a:bodyPr/>
                    <a:lstStyle/>
                    <a:p>
                      <a:pPr marR="27305" algn="ctr" rtl="0">
                        <a:lnSpc>
                          <a:spcPct val="115000"/>
                        </a:lnSpc>
                        <a:spcAft>
                          <a:spcPts val="0"/>
                        </a:spcAft>
                      </a:pPr>
                      <a:r>
                        <a:rPr lang="en-US" sz="1400" dirty="0">
                          <a:effectLst/>
                        </a:rPr>
                        <a:t>Example, tissue damage as a result</a:t>
                      </a:r>
                      <a:endParaRPr lang="en-US" sz="1100" dirty="0">
                        <a:effectLst/>
                      </a:endParaRPr>
                    </a:p>
                    <a:p>
                      <a:pPr marR="27305" algn="ctr" rtl="0">
                        <a:lnSpc>
                          <a:spcPct val="115000"/>
                        </a:lnSpc>
                        <a:spcAft>
                          <a:spcPts val="0"/>
                        </a:spcAft>
                      </a:pPr>
                      <a:r>
                        <a:rPr lang="en-US" sz="1400" dirty="0">
                          <a:effectLst/>
                        </a:rPr>
                        <a:t>of surgery, trauma, or burns</a:t>
                      </a:r>
                      <a:endParaRPr lang="en-US" sz="1100" dirty="0">
                        <a:effectLst/>
                      </a:endParaRPr>
                    </a:p>
                    <a:p>
                      <a:pPr marR="27305" algn="ctr" rtl="0">
                        <a:lnSpc>
                          <a:spcPct val="115000"/>
                        </a:lnSpc>
                        <a:spcAft>
                          <a:spcPts val="0"/>
                        </a:spcAft>
                      </a:pPr>
                      <a:r>
                        <a:rPr lang="en-US" sz="1400" dirty="0">
                          <a:effectLst/>
                        </a:rPr>
                        <a:t>produces acute pain</a:t>
                      </a:r>
                      <a:endParaRPr lang="en-US" sz="1100" dirty="0">
                        <a:effectLst/>
                      </a:endParaRPr>
                    </a:p>
                    <a:p>
                      <a:pPr marR="27305" algn="ctr" rtl="0">
                        <a:lnSpc>
                          <a:spcPct val="115000"/>
                        </a:lnSpc>
                        <a:spcAft>
                          <a:spcPts val="0"/>
                        </a:spcAft>
                      </a:pPr>
                      <a:r>
                        <a:rPr lang="en-US" sz="1400" dirty="0">
                          <a:effectLst/>
                        </a:rPr>
                        <a:t> </a:t>
                      </a:r>
                      <a:endParaRPr lang="en-US" sz="1100" dirty="0">
                        <a:effectLst/>
                      </a:endParaRPr>
                    </a:p>
                    <a:p>
                      <a:pPr marR="27305" algn="ctr" rtl="0">
                        <a:lnSpc>
                          <a:spcPct val="115000"/>
                        </a:lnSpc>
                        <a:spcAft>
                          <a:spcPts val="0"/>
                        </a:spcAft>
                      </a:pPr>
                      <a:r>
                        <a:rPr lang="en-US" sz="1400" dirty="0">
                          <a:effectLst/>
                        </a:rPr>
                        <a:t> </a:t>
                      </a:r>
                      <a:endParaRPr lang="en-US" sz="1100" dirty="0">
                        <a:effectLst/>
                      </a:endParaRPr>
                    </a:p>
                    <a:p>
                      <a:pPr marR="27305" algn="ctr" rtl="0">
                        <a:lnSpc>
                          <a:spcPct val="115000"/>
                        </a:lnSpc>
                        <a:spcAft>
                          <a:spcPts val="0"/>
                        </a:spcAft>
                      </a:pPr>
                      <a:r>
                        <a:rPr lang="en-US" sz="1400" dirty="0">
                          <a:effectLst/>
                        </a:rPr>
                        <a:t> </a:t>
                      </a:r>
                      <a:endParaRPr lang="en-US" sz="1100" b="1" dirty="0">
                        <a:effectLst/>
                        <a:latin typeface="Calibri"/>
                        <a:ea typeface="Calibri"/>
                        <a:cs typeface="+mj-cs"/>
                      </a:endParaRPr>
                    </a:p>
                  </a:txBody>
                  <a:tcPr marL="48648" marR="48648" marT="0" marB="0"/>
                </a:tc>
                <a:tc>
                  <a:txBody>
                    <a:bodyPr/>
                    <a:lstStyle/>
                    <a:p>
                      <a:pPr marR="27305" algn="ctr" rtl="0">
                        <a:lnSpc>
                          <a:spcPct val="115000"/>
                        </a:lnSpc>
                        <a:spcAft>
                          <a:spcPts val="0"/>
                        </a:spcAft>
                      </a:pPr>
                      <a:r>
                        <a:rPr lang="en-US" sz="1400" dirty="0">
                          <a:effectLst/>
                        </a:rPr>
                        <a:t>Examples of chronic pain</a:t>
                      </a:r>
                      <a:endParaRPr lang="en-US" sz="1100" dirty="0">
                        <a:effectLst/>
                      </a:endParaRPr>
                    </a:p>
                    <a:p>
                      <a:pPr marR="27305" algn="ctr" rtl="0">
                        <a:lnSpc>
                          <a:spcPct val="115000"/>
                        </a:lnSpc>
                        <a:spcAft>
                          <a:spcPts val="0"/>
                        </a:spcAft>
                      </a:pPr>
                      <a:r>
                        <a:rPr lang="en-US" sz="1400" dirty="0">
                          <a:effectLst/>
                        </a:rPr>
                        <a:t>include peripheral neuropathy</a:t>
                      </a:r>
                      <a:endParaRPr lang="en-US" sz="1100" dirty="0">
                        <a:effectLst/>
                      </a:endParaRPr>
                    </a:p>
                    <a:p>
                      <a:pPr marR="27305" algn="ctr" rtl="0">
                        <a:lnSpc>
                          <a:spcPct val="115000"/>
                        </a:lnSpc>
                        <a:spcAft>
                          <a:spcPts val="0"/>
                        </a:spcAft>
                      </a:pPr>
                      <a:r>
                        <a:rPr lang="en-US" sz="1400" dirty="0">
                          <a:effectLst/>
                        </a:rPr>
                        <a:t>from diabetes, and osteoarthritis</a:t>
                      </a:r>
                      <a:endParaRPr lang="en-US" sz="1100" dirty="0">
                        <a:effectLst/>
                      </a:endParaRPr>
                    </a:p>
                    <a:p>
                      <a:pPr marR="27305" algn="l" rtl="0">
                        <a:lnSpc>
                          <a:spcPct val="115000"/>
                        </a:lnSpc>
                        <a:spcAft>
                          <a:spcPts val="0"/>
                        </a:spcAft>
                      </a:pPr>
                      <a:r>
                        <a:rPr lang="en-US" sz="1400" dirty="0">
                          <a:effectLst/>
                        </a:rPr>
                        <a:t>    pain from joint degeneration.</a:t>
                      </a:r>
                      <a:endParaRPr lang="en-US" sz="1100" dirty="0">
                        <a:effectLst/>
                      </a:endParaRPr>
                    </a:p>
                    <a:p>
                      <a:pPr marR="27305" algn="ctr" rtl="0">
                        <a:lnSpc>
                          <a:spcPct val="115000"/>
                        </a:lnSpc>
                        <a:spcAft>
                          <a:spcPts val="0"/>
                        </a:spcAft>
                      </a:pPr>
                      <a:r>
                        <a:rPr lang="en-US" sz="1400" dirty="0">
                          <a:effectLst/>
                        </a:rPr>
                        <a:t> </a:t>
                      </a:r>
                      <a:endParaRPr lang="en-US" sz="1100" b="1" dirty="0">
                        <a:effectLst/>
                        <a:latin typeface="Calibri"/>
                        <a:ea typeface="Calibri"/>
                        <a:cs typeface="+mj-cs"/>
                      </a:endParaRPr>
                    </a:p>
                  </a:txBody>
                  <a:tcPr marL="48648" marR="48648" marT="0" marB="0"/>
                </a:tc>
              </a:tr>
              <a:tr h="696214">
                <a:tc>
                  <a:txBody>
                    <a:bodyPr/>
                    <a:lstStyle/>
                    <a:p>
                      <a:pPr marR="27305" algn="ctr" rtl="0">
                        <a:lnSpc>
                          <a:spcPct val="115000"/>
                        </a:lnSpc>
                        <a:spcAft>
                          <a:spcPts val="0"/>
                        </a:spcAft>
                      </a:pPr>
                      <a:r>
                        <a:rPr lang="en-US" sz="1400">
                          <a:effectLst/>
                        </a:rPr>
                        <a:t>Expected to have a relatively</a:t>
                      </a:r>
                      <a:endParaRPr lang="en-US" sz="1100">
                        <a:effectLst/>
                      </a:endParaRPr>
                    </a:p>
                    <a:p>
                      <a:pPr marR="27305" algn="ctr" rtl="0">
                        <a:lnSpc>
                          <a:spcPct val="115000"/>
                        </a:lnSpc>
                        <a:spcAft>
                          <a:spcPts val="0"/>
                        </a:spcAft>
                      </a:pPr>
                      <a:r>
                        <a:rPr lang="en-US" sz="1400">
                          <a:effectLst/>
                        </a:rPr>
                        <a:t>short duration and resolve with</a:t>
                      </a:r>
                      <a:endParaRPr lang="en-US" sz="1100">
                        <a:effectLst/>
                      </a:endParaRPr>
                    </a:p>
                    <a:p>
                      <a:pPr marR="27305" algn="ctr" rtl="0">
                        <a:lnSpc>
                          <a:spcPct val="115000"/>
                        </a:lnSpc>
                        <a:spcAft>
                          <a:spcPts val="0"/>
                        </a:spcAft>
                      </a:pPr>
                      <a:r>
                        <a:rPr lang="en-US" sz="1400">
                          <a:effectLst/>
                        </a:rPr>
                        <a:t>normal healing.</a:t>
                      </a:r>
                      <a:endParaRPr lang="en-US" sz="1100">
                        <a:effectLst/>
                      </a:endParaRPr>
                    </a:p>
                    <a:p>
                      <a:pPr marR="27305" algn="ctr" rtl="0">
                        <a:lnSpc>
                          <a:spcPct val="115000"/>
                        </a:lnSpc>
                        <a:spcAft>
                          <a:spcPts val="0"/>
                        </a:spcAft>
                      </a:pPr>
                      <a:r>
                        <a:rPr lang="en-US" sz="1400">
                          <a:effectLst/>
                        </a:rPr>
                        <a:t> </a:t>
                      </a:r>
                      <a:endParaRPr lang="en-US" sz="1100" b="1">
                        <a:effectLst/>
                        <a:latin typeface="Calibri"/>
                        <a:ea typeface="Calibri"/>
                        <a:cs typeface="+mj-cs"/>
                      </a:endParaRPr>
                    </a:p>
                  </a:txBody>
                  <a:tcPr marL="48648" marR="48648" marT="0" marB="0"/>
                </a:tc>
                <a:tc>
                  <a:txBody>
                    <a:bodyPr/>
                    <a:lstStyle/>
                    <a:p>
                      <a:pPr marR="27305" algn="ctr" rtl="0">
                        <a:lnSpc>
                          <a:spcPct val="115000"/>
                        </a:lnSpc>
                        <a:spcAft>
                          <a:spcPts val="0"/>
                        </a:spcAft>
                      </a:pPr>
                      <a:r>
                        <a:rPr lang="en-US" sz="1400" dirty="0">
                          <a:effectLst/>
                        </a:rPr>
                        <a:t>Pain that persists longer than</a:t>
                      </a:r>
                      <a:endParaRPr lang="en-US" sz="1100" dirty="0">
                        <a:effectLst/>
                      </a:endParaRPr>
                    </a:p>
                    <a:p>
                      <a:pPr marR="27305" algn="ctr" rtl="0">
                        <a:lnSpc>
                          <a:spcPct val="115000"/>
                        </a:lnSpc>
                        <a:spcAft>
                          <a:spcPts val="0"/>
                        </a:spcAft>
                      </a:pPr>
                      <a:r>
                        <a:rPr lang="en-US" sz="1400" dirty="0">
                          <a:effectLst/>
                        </a:rPr>
                        <a:t>6 months (sometimes longer than</a:t>
                      </a:r>
                      <a:endParaRPr lang="en-US" sz="1100" dirty="0">
                        <a:effectLst/>
                      </a:endParaRPr>
                    </a:p>
                    <a:p>
                      <a:pPr marR="27305" algn="ctr" rtl="0">
                        <a:lnSpc>
                          <a:spcPct val="115000"/>
                        </a:lnSpc>
                        <a:spcAft>
                          <a:spcPts val="0"/>
                        </a:spcAft>
                      </a:pPr>
                      <a:r>
                        <a:rPr lang="en-US" sz="1400" dirty="0">
                          <a:effectLst/>
                        </a:rPr>
                        <a:t>3 months)</a:t>
                      </a:r>
                      <a:endParaRPr lang="en-US" sz="1100" b="1" dirty="0">
                        <a:effectLst/>
                        <a:latin typeface="Calibri"/>
                        <a:ea typeface="Calibri"/>
                        <a:cs typeface="+mj-cs"/>
                      </a:endParaRPr>
                    </a:p>
                  </a:txBody>
                  <a:tcPr marL="48648" marR="48648" marT="0" marB="0"/>
                </a:tc>
              </a:tr>
            </a:tbl>
          </a:graphicData>
        </a:graphic>
      </p:graphicFrame>
    </p:spTree>
    <p:extLst>
      <p:ext uri="{BB962C8B-B14F-4D97-AF65-F5344CB8AC3E}">
        <p14:creationId xmlns:p14="http://schemas.microsoft.com/office/powerpoint/2010/main" val="35336907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 xmlns:a16="http://schemas.microsoft.com/office/drawing/2014/main"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solidFill>
                  <a:prstClr val="black"/>
                </a:solidFill>
              </a:rPr>
              <a:t>University of </a:t>
            </a:r>
            <a:r>
              <a:rPr lang="en-GB" dirty="0" err="1" smtClean="0">
                <a:solidFill>
                  <a:prstClr val="black"/>
                </a:solidFill>
              </a:rPr>
              <a:t>Basrah</a:t>
            </a:r>
            <a:r>
              <a:rPr lang="en-GB" dirty="0" smtClean="0">
                <a:solidFill>
                  <a:prstClr val="black"/>
                </a:solidFill>
              </a:rPr>
              <a:t>-College of Nursing– </a:t>
            </a:r>
            <a:r>
              <a:rPr lang="en-US" dirty="0" smtClean="0">
                <a:solidFill>
                  <a:prstClr val="black"/>
                </a:solidFill>
              </a:rPr>
              <a:t>Fundamentals of Nursing Department</a:t>
            </a:r>
            <a:endParaRPr lang="en-GB" dirty="0">
              <a:solidFill>
                <a:prstClr val="black"/>
              </a:solidFill>
            </a:endParaRPr>
          </a:p>
        </p:txBody>
      </p:sp>
      <p:sp>
        <p:nvSpPr>
          <p:cNvPr id="2" name="Rectangle 1">
            <a:extLst>
              <a:ext uri="{FF2B5EF4-FFF2-40B4-BE49-F238E27FC236}">
                <a16:creationId xmlns="" xmlns:a16="http://schemas.microsoft.com/office/drawing/2014/main"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solidFill>
                  <a:prstClr val="black"/>
                </a:solidFill>
                <a:latin typeface="Times New Roman" panose="02020603050405020304" pitchFamily="18" charset="0"/>
                <a:ea typeface="Times New Roman" panose="02020603050405020304" pitchFamily="18" charset="0"/>
              </a:rPr>
              <a:t> </a:t>
            </a:r>
            <a:endParaRPr lang="en-US" sz="3600" dirty="0">
              <a:solidFill>
                <a:prstClr val="black"/>
              </a:solidFill>
              <a:latin typeface="Times New Roman" panose="02020603050405020304" pitchFamily="18" charset="0"/>
              <a:ea typeface="Times New Roman" panose="02020603050405020304" pitchFamily="18" charset="0"/>
            </a:endParaRPr>
          </a:p>
        </p:txBody>
      </p:sp>
      <p:sp>
        <p:nvSpPr>
          <p:cNvPr id="4" name="Rectangle 3">
            <a:extLst>
              <a:ext uri="{FF2B5EF4-FFF2-40B4-BE49-F238E27FC236}">
                <a16:creationId xmlns="" xmlns:a16="http://schemas.microsoft.com/office/drawing/2014/main" id="{702E2C65-E0F3-45BB-8F88-CFC719A32B9F}"/>
              </a:ext>
            </a:extLst>
          </p:cNvPr>
          <p:cNvSpPr/>
          <p:nvPr/>
        </p:nvSpPr>
        <p:spPr>
          <a:xfrm>
            <a:off x="9925878" y="6227212"/>
            <a:ext cx="1921917"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black"/>
              </a:solidFill>
            </a:endParaRPr>
          </a:p>
        </p:txBody>
      </p:sp>
      <p:sp>
        <p:nvSpPr>
          <p:cNvPr id="3" name="مستطيل 2"/>
          <p:cNvSpPr/>
          <p:nvPr/>
        </p:nvSpPr>
        <p:spPr>
          <a:xfrm>
            <a:off x="926123" y="642083"/>
            <a:ext cx="10398369" cy="5122428"/>
          </a:xfrm>
          <a:prstGeom prst="rect">
            <a:avLst/>
          </a:prstGeom>
        </p:spPr>
        <p:txBody>
          <a:bodyPr wrap="square">
            <a:spAutoFit/>
          </a:bodyPr>
          <a:lstStyle/>
          <a:p>
            <a:pPr marR="27305" algn="just">
              <a:lnSpc>
                <a:spcPct val="115000"/>
              </a:lnSpc>
              <a:spcAft>
                <a:spcPts val="1000"/>
              </a:spcAft>
            </a:pPr>
            <a:r>
              <a:rPr lang="en-US" sz="2000" b="1" dirty="0">
                <a:latin typeface="Times New Roman"/>
                <a:ea typeface="Calibri"/>
                <a:cs typeface="Arial"/>
              </a:rPr>
              <a:t>2) Pain is better classified by its inferred pathology as being either nociceptive pain or neuropathic pain </a:t>
            </a:r>
            <a:endParaRPr lang="en-US" sz="1400" dirty="0">
              <a:ea typeface="Calibri"/>
              <a:cs typeface="Arial"/>
            </a:endParaRPr>
          </a:p>
          <a:p>
            <a:pPr marL="342900" marR="27305" lvl="0" indent="-342900" algn="just">
              <a:lnSpc>
                <a:spcPct val="115000"/>
              </a:lnSpc>
              <a:spcAft>
                <a:spcPts val="1000"/>
              </a:spcAft>
              <a:buBlip>
                <a:blip r:embed="rId2"/>
              </a:buBlip>
            </a:pPr>
            <a:r>
              <a:rPr lang="en-US" sz="2000" b="1" u="sng" dirty="0">
                <a:latin typeface="Times New Roman"/>
                <a:ea typeface="Calibri"/>
                <a:cs typeface="Arial"/>
              </a:rPr>
              <a:t>Nociceptive (physiologic)</a:t>
            </a:r>
            <a:r>
              <a:rPr lang="en-US" sz="2000" dirty="0">
                <a:latin typeface="Times New Roman"/>
                <a:ea typeface="Calibri"/>
                <a:cs typeface="Arial"/>
              </a:rPr>
              <a:t> pain refers to the normal functioning of physiologic systems that leads to the perception of noxious stimuli (tissue injury) as being painful. This is why nociception is described as “normal” pain transmission. </a:t>
            </a:r>
            <a:endParaRPr lang="en-US" sz="2000" dirty="0" smtClean="0">
              <a:latin typeface="Times New Roman"/>
              <a:ea typeface="Calibri"/>
              <a:cs typeface="Arial"/>
            </a:endParaRPr>
          </a:p>
          <a:p>
            <a:pPr marR="27305" lvl="0" algn="just">
              <a:lnSpc>
                <a:spcPct val="115000"/>
              </a:lnSpc>
              <a:spcAft>
                <a:spcPts val="1000"/>
              </a:spcAft>
            </a:pPr>
            <a:endParaRPr lang="en-US" sz="1400" dirty="0">
              <a:ea typeface="Calibri"/>
              <a:cs typeface="Arial"/>
            </a:endParaRPr>
          </a:p>
          <a:p>
            <a:pPr marL="342900" marR="27305" lvl="0" indent="-342900" algn="just">
              <a:lnSpc>
                <a:spcPct val="115000"/>
              </a:lnSpc>
              <a:spcAft>
                <a:spcPts val="1000"/>
              </a:spcAft>
              <a:buBlip>
                <a:blip r:embed="rId2"/>
              </a:buBlip>
            </a:pPr>
            <a:r>
              <a:rPr lang="en-US" sz="2000" b="1" u="sng" dirty="0">
                <a:latin typeface="Times New Roman"/>
                <a:ea typeface="Calibri"/>
                <a:cs typeface="Arial"/>
              </a:rPr>
              <a:t>Neuropathic (pathophysiologic)</a:t>
            </a:r>
            <a:r>
              <a:rPr lang="en-US" sz="2000" dirty="0">
                <a:latin typeface="Times New Roman"/>
                <a:ea typeface="Calibri"/>
                <a:cs typeface="Arial"/>
              </a:rPr>
              <a:t> pain is pathologic and results from abnormal processing of sensory input by the nervous system as a result of damage to the peripheral or central nervous system (CNS) or both. </a:t>
            </a:r>
          </a:p>
          <a:p>
            <a:pPr marR="27305" lvl="0" algn="just">
              <a:lnSpc>
                <a:spcPct val="115000"/>
              </a:lnSpc>
              <a:spcAft>
                <a:spcPts val="1000"/>
              </a:spcAft>
            </a:pPr>
            <a:endParaRPr lang="en-US" sz="1400" dirty="0">
              <a:ea typeface="Calibri"/>
              <a:cs typeface="Arial"/>
            </a:endParaRPr>
          </a:p>
          <a:p>
            <a:pPr marL="342900" marR="27305" lvl="0" indent="-342900" algn="just">
              <a:lnSpc>
                <a:spcPct val="115000"/>
              </a:lnSpc>
              <a:spcAft>
                <a:spcPts val="1000"/>
              </a:spcAft>
              <a:buBlip>
                <a:blip r:embed="rId2"/>
              </a:buBlip>
            </a:pPr>
            <a:r>
              <a:rPr lang="en-US" sz="2000" dirty="0">
                <a:latin typeface="Times New Roman"/>
                <a:ea typeface="Calibri"/>
                <a:cs typeface="Arial"/>
              </a:rPr>
              <a:t>Patients may have a combination of nociceptive and neuropathic pain. For example, a patient may have nociceptive pain as a result of tumor growth and also report radiating sharp and shooting neuropathic pain if the tumor is pressing against a nerve plexus. </a:t>
            </a:r>
            <a:endParaRPr lang="en-US" sz="1400" dirty="0">
              <a:ea typeface="Calibri"/>
              <a:cs typeface="Arial"/>
            </a:endParaRPr>
          </a:p>
        </p:txBody>
      </p:sp>
    </p:spTree>
    <p:extLst>
      <p:ext uri="{BB962C8B-B14F-4D97-AF65-F5344CB8AC3E}">
        <p14:creationId xmlns:p14="http://schemas.microsoft.com/office/powerpoint/2010/main" val="35336907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 xmlns:a16="http://schemas.microsoft.com/office/drawing/2014/main"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solidFill>
                  <a:prstClr val="black"/>
                </a:solidFill>
              </a:rPr>
              <a:t>University of </a:t>
            </a:r>
            <a:r>
              <a:rPr lang="en-GB" dirty="0" err="1" smtClean="0">
                <a:solidFill>
                  <a:prstClr val="black"/>
                </a:solidFill>
              </a:rPr>
              <a:t>Basrah</a:t>
            </a:r>
            <a:r>
              <a:rPr lang="en-GB" dirty="0" smtClean="0">
                <a:solidFill>
                  <a:prstClr val="black"/>
                </a:solidFill>
              </a:rPr>
              <a:t>-College of Nursing– </a:t>
            </a:r>
            <a:r>
              <a:rPr lang="en-US" dirty="0" smtClean="0">
                <a:solidFill>
                  <a:prstClr val="black"/>
                </a:solidFill>
              </a:rPr>
              <a:t>Fundamentals of Nursing Department</a:t>
            </a:r>
            <a:endParaRPr lang="en-GB" dirty="0">
              <a:solidFill>
                <a:prstClr val="black"/>
              </a:solidFill>
            </a:endParaRPr>
          </a:p>
        </p:txBody>
      </p:sp>
      <p:sp>
        <p:nvSpPr>
          <p:cNvPr id="2" name="Rectangle 1">
            <a:extLst>
              <a:ext uri="{FF2B5EF4-FFF2-40B4-BE49-F238E27FC236}">
                <a16:creationId xmlns="" xmlns:a16="http://schemas.microsoft.com/office/drawing/2014/main"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solidFill>
                  <a:prstClr val="black"/>
                </a:solidFill>
                <a:latin typeface="Times New Roman" panose="02020603050405020304" pitchFamily="18" charset="0"/>
                <a:ea typeface="Times New Roman" panose="02020603050405020304" pitchFamily="18" charset="0"/>
              </a:rPr>
              <a:t> </a:t>
            </a:r>
            <a:endParaRPr lang="en-US" sz="3600" dirty="0">
              <a:solidFill>
                <a:prstClr val="black"/>
              </a:solidFill>
              <a:latin typeface="Times New Roman" panose="02020603050405020304" pitchFamily="18" charset="0"/>
              <a:ea typeface="Times New Roman" panose="02020603050405020304" pitchFamily="18" charset="0"/>
            </a:endParaRPr>
          </a:p>
        </p:txBody>
      </p:sp>
      <p:sp>
        <p:nvSpPr>
          <p:cNvPr id="4" name="Rectangle 3">
            <a:extLst>
              <a:ext uri="{FF2B5EF4-FFF2-40B4-BE49-F238E27FC236}">
                <a16:creationId xmlns="" xmlns:a16="http://schemas.microsoft.com/office/drawing/2014/main" id="{702E2C65-E0F3-45BB-8F88-CFC719A32B9F}"/>
              </a:ext>
            </a:extLst>
          </p:cNvPr>
          <p:cNvSpPr/>
          <p:nvPr/>
        </p:nvSpPr>
        <p:spPr>
          <a:xfrm>
            <a:off x="9925878" y="6227212"/>
            <a:ext cx="1921917"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black"/>
              </a:solidFill>
            </a:endParaRPr>
          </a:p>
        </p:txBody>
      </p:sp>
      <p:sp>
        <p:nvSpPr>
          <p:cNvPr id="3" name="مستطيل 2"/>
          <p:cNvSpPr/>
          <p:nvPr/>
        </p:nvSpPr>
        <p:spPr>
          <a:xfrm>
            <a:off x="863605" y="697791"/>
            <a:ext cx="10023231" cy="4003147"/>
          </a:xfrm>
          <a:prstGeom prst="rect">
            <a:avLst/>
          </a:prstGeom>
        </p:spPr>
        <p:txBody>
          <a:bodyPr wrap="square">
            <a:spAutoFit/>
          </a:bodyPr>
          <a:lstStyle/>
          <a:p>
            <a:pPr marR="27305" algn="ctr">
              <a:lnSpc>
                <a:spcPct val="115000"/>
              </a:lnSpc>
              <a:spcAft>
                <a:spcPts val="1000"/>
              </a:spcAft>
            </a:pPr>
            <a:r>
              <a:rPr lang="en-US" sz="2400" b="1" dirty="0">
                <a:latin typeface="Times New Roman"/>
                <a:ea typeface="Calibri"/>
                <a:cs typeface="Arial"/>
              </a:rPr>
              <a:t>Pain Assessment</a:t>
            </a:r>
            <a:endParaRPr lang="en-US" sz="1600" dirty="0">
              <a:ea typeface="Calibri"/>
              <a:cs typeface="Arial"/>
            </a:endParaRPr>
          </a:p>
          <a:p>
            <a:pPr marR="27305" algn="just">
              <a:lnSpc>
                <a:spcPct val="115000"/>
              </a:lnSpc>
              <a:spcAft>
                <a:spcPts val="1000"/>
              </a:spcAft>
            </a:pPr>
            <a:r>
              <a:rPr lang="en-US" sz="2400" b="1" dirty="0">
                <a:latin typeface="Times New Roman"/>
                <a:ea typeface="Calibri"/>
                <a:cs typeface="Arial"/>
              </a:rPr>
              <a:t>It serves as the foundation for developing and evaluating the effectiveness of the pain treatment plan. Comprehensive Pain Assessment Performed in the following situation:</a:t>
            </a:r>
            <a:endParaRPr lang="en-US" sz="1600" dirty="0">
              <a:ea typeface="Calibri"/>
              <a:cs typeface="Arial"/>
            </a:endParaRPr>
          </a:p>
          <a:p>
            <a:pPr marL="342900" marR="27305" lvl="0" indent="-342900" algn="just">
              <a:lnSpc>
                <a:spcPct val="115000"/>
              </a:lnSpc>
              <a:spcAft>
                <a:spcPts val="1000"/>
              </a:spcAft>
              <a:buFont typeface="+mj-lt"/>
              <a:buAutoNum type="arabicParenR"/>
            </a:pPr>
            <a:r>
              <a:rPr lang="en-US" sz="2400" dirty="0">
                <a:latin typeface="Times New Roman"/>
                <a:ea typeface="Calibri"/>
                <a:cs typeface="Arial"/>
              </a:rPr>
              <a:t>Conducted during the initial interview with the patient.</a:t>
            </a:r>
            <a:endParaRPr lang="en-US" sz="1600" dirty="0">
              <a:ea typeface="Calibri"/>
              <a:cs typeface="Arial"/>
            </a:endParaRPr>
          </a:p>
          <a:p>
            <a:pPr marL="342900" marR="27305" lvl="0" indent="-342900" algn="just">
              <a:lnSpc>
                <a:spcPct val="115000"/>
              </a:lnSpc>
              <a:spcAft>
                <a:spcPts val="1000"/>
              </a:spcAft>
              <a:buFont typeface="+mj-lt"/>
              <a:buAutoNum type="arabicParenR"/>
            </a:pPr>
            <a:r>
              <a:rPr lang="en-US" sz="2400" dirty="0">
                <a:latin typeface="Times New Roman"/>
                <a:ea typeface="Calibri"/>
                <a:cs typeface="Arial"/>
              </a:rPr>
              <a:t>Conducted with each new report of pain.</a:t>
            </a:r>
            <a:endParaRPr lang="en-US" sz="1600" dirty="0">
              <a:ea typeface="Calibri"/>
              <a:cs typeface="Arial"/>
            </a:endParaRPr>
          </a:p>
          <a:p>
            <a:pPr marL="342900" marR="27305" lvl="0" indent="-342900" algn="just">
              <a:lnSpc>
                <a:spcPct val="115000"/>
              </a:lnSpc>
              <a:spcAft>
                <a:spcPts val="1000"/>
              </a:spcAft>
              <a:buFont typeface="+mj-lt"/>
              <a:buAutoNum type="arabicParenR"/>
            </a:pPr>
            <a:r>
              <a:rPr lang="en-US" sz="2400" dirty="0">
                <a:latin typeface="Times New Roman"/>
                <a:ea typeface="Calibri"/>
                <a:cs typeface="Arial"/>
              </a:rPr>
              <a:t>Conducted when indicated by changes in the patient’s condition or treatment plan during the course of care. </a:t>
            </a:r>
            <a:endParaRPr lang="en-US" sz="1600" dirty="0">
              <a:ea typeface="Calibri"/>
              <a:cs typeface="Arial"/>
            </a:endParaRPr>
          </a:p>
        </p:txBody>
      </p:sp>
    </p:spTree>
    <p:extLst>
      <p:ext uri="{BB962C8B-B14F-4D97-AF65-F5344CB8AC3E}">
        <p14:creationId xmlns:p14="http://schemas.microsoft.com/office/powerpoint/2010/main" val="35336907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 xmlns:a16="http://schemas.microsoft.com/office/drawing/2014/main"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t>University of </a:t>
            </a:r>
            <a:r>
              <a:rPr lang="en-GB" dirty="0" err="1" smtClean="0"/>
              <a:t>Basrah</a:t>
            </a:r>
            <a:r>
              <a:rPr lang="en-GB" dirty="0" smtClean="0"/>
              <a:t>-College of Nursing– </a:t>
            </a:r>
            <a:r>
              <a:rPr lang="en-US" dirty="0" smtClean="0"/>
              <a:t>Fundamentals of Nursing Department</a:t>
            </a:r>
            <a:endParaRPr lang="en-GB" dirty="0"/>
          </a:p>
        </p:txBody>
      </p:sp>
      <p:sp>
        <p:nvSpPr>
          <p:cNvPr id="2" name="Rectangle 1">
            <a:extLst>
              <a:ext uri="{FF2B5EF4-FFF2-40B4-BE49-F238E27FC236}">
                <a16:creationId xmlns="" xmlns:a16="http://schemas.microsoft.com/office/drawing/2014/main"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latin typeface="Times New Roman" panose="02020603050405020304" pitchFamily="18" charset="0"/>
                <a:ea typeface="Times New Roman" panose="02020603050405020304" pitchFamily="18" charset="0"/>
              </a:rPr>
              <a:t> </a:t>
            </a:r>
            <a:endParaRPr lang="en-US" sz="3600" dirty="0">
              <a:effectLst/>
              <a:latin typeface="Times New Roman" panose="02020603050405020304" pitchFamily="18" charset="0"/>
              <a:ea typeface="Times New Roman" panose="02020603050405020304" pitchFamily="18" charset="0"/>
            </a:endParaRPr>
          </a:p>
        </p:txBody>
      </p:sp>
      <p:sp>
        <p:nvSpPr>
          <p:cNvPr id="4" name="Rectangle 3">
            <a:extLst>
              <a:ext uri="{FF2B5EF4-FFF2-40B4-BE49-F238E27FC236}">
                <a16:creationId xmlns="" xmlns:a16="http://schemas.microsoft.com/office/drawing/2014/main" id="{702E2C65-E0F3-45BB-8F88-CFC719A32B9F}"/>
              </a:ext>
            </a:extLst>
          </p:cNvPr>
          <p:cNvSpPr/>
          <p:nvPr/>
        </p:nvSpPr>
        <p:spPr>
          <a:xfrm>
            <a:off x="9925878" y="6227212"/>
            <a:ext cx="1921917"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 name="مستطيل 2"/>
          <p:cNvSpPr/>
          <p:nvPr/>
        </p:nvSpPr>
        <p:spPr>
          <a:xfrm>
            <a:off x="488467" y="2349289"/>
            <a:ext cx="10398369" cy="1083374"/>
          </a:xfrm>
          <a:prstGeom prst="rect">
            <a:avLst/>
          </a:prstGeom>
        </p:spPr>
        <p:txBody>
          <a:bodyPr wrap="square">
            <a:spAutoFit/>
          </a:bodyPr>
          <a:lstStyle/>
          <a:p>
            <a:pPr marR="27305" algn="just">
              <a:lnSpc>
                <a:spcPct val="115000"/>
              </a:lnSpc>
              <a:spcAft>
                <a:spcPts val="1000"/>
              </a:spcAft>
            </a:pPr>
            <a:r>
              <a:rPr lang="en-US" sz="2800" b="1" dirty="0">
                <a:latin typeface="Times New Roman"/>
                <a:ea typeface="Calibri"/>
                <a:cs typeface="Arial"/>
              </a:rPr>
              <a:t>The following are components of a comprehensive pain assessment and tips on how to elicit the information from the patient:</a:t>
            </a:r>
            <a:endParaRPr lang="en-US" dirty="0">
              <a:ea typeface="Calibri"/>
              <a:cs typeface="Arial"/>
            </a:endParaRPr>
          </a:p>
        </p:txBody>
      </p:sp>
    </p:spTree>
    <p:extLst>
      <p:ext uri="{BB962C8B-B14F-4D97-AF65-F5344CB8AC3E}">
        <p14:creationId xmlns:p14="http://schemas.microsoft.com/office/powerpoint/2010/main" val="35336907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flipH="1">
            <a:off x="304800" y="6226789"/>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 xmlns:a16="http://schemas.microsoft.com/office/drawing/2014/main" id="{55630FFC-AE15-4532-8B6D-FB47964DF21D}"/>
              </a:ext>
            </a:extLst>
          </p:cNvPr>
          <p:cNvSpPr/>
          <p:nvPr/>
        </p:nvSpPr>
        <p:spPr>
          <a:xfrm>
            <a:off x="304799" y="6293371"/>
            <a:ext cx="7908472" cy="369332"/>
          </a:xfrm>
          <a:prstGeom prst="rect">
            <a:avLst/>
          </a:prstGeom>
        </p:spPr>
        <p:txBody>
          <a:bodyPr wrap="square">
            <a:spAutoFit/>
          </a:bodyPr>
          <a:lstStyle/>
          <a:p>
            <a:pPr>
              <a:defRPr/>
            </a:pPr>
            <a:r>
              <a:rPr lang="en-GB" dirty="0"/>
              <a:t>University of </a:t>
            </a:r>
            <a:r>
              <a:rPr lang="en-GB" dirty="0" err="1" smtClean="0"/>
              <a:t>Basrah</a:t>
            </a:r>
            <a:r>
              <a:rPr lang="en-GB" dirty="0" smtClean="0"/>
              <a:t>-College of Nursing– </a:t>
            </a:r>
            <a:r>
              <a:rPr lang="en-US" dirty="0" smtClean="0"/>
              <a:t>Fundamentals of Nursing Department</a:t>
            </a:r>
            <a:endParaRPr lang="en-GB" dirty="0"/>
          </a:p>
        </p:txBody>
      </p:sp>
      <p:sp>
        <p:nvSpPr>
          <p:cNvPr id="2" name="Rectangle 1">
            <a:extLst>
              <a:ext uri="{FF2B5EF4-FFF2-40B4-BE49-F238E27FC236}">
                <a16:creationId xmlns="" xmlns:a16="http://schemas.microsoft.com/office/drawing/2014/main" id="{470BEDE2-834B-4054-A0CF-92E47AC422C5}"/>
              </a:ext>
            </a:extLst>
          </p:cNvPr>
          <p:cNvSpPr/>
          <p:nvPr/>
        </p:nvSpPr>
        <p:spPr>
          <a:xfrm>
            <a:off x="1072243" y="697791"/>
            <a:ext cx="6053855" cy="823752"/>
          </a:xfrm>
          <a:prstGeom prst="rect">
            <a:avLst/>
          </a:prstGeom>
        </p:spPr>
        <p:txBody>
          <a:bodyPr wrap="square">
            <a:spAutoFit/>
          </a:bodyPr>
          <a:lstStyle/>
          <a:p>
            <a:pPr algn="just">
              <a:lnSpc>
                <a:spcPct val="150000"/>
              </a:lnSpc>
            </a:pPr>
            <a:r>
              <a:rPr lang="en-US" sz="3600" i="1" dirty="0">
                <a:latin typeface="Times New Roman" panose="02020603050405020304" pitchFamily="18" charset="0"/>
                <a:ea typeface="Times New Roman" panose="02020603050405020304" pitchFamily="18" charset="0"/>
              </a:rPr>
              <a:t> </a:t>
            </a:r>
            <a:endParaRPr lang="en-US" sz="3600" dirty="0">
              <a:effectLst/>
              <a:latin typeface="Times New Roman" panose="02020603050405020304" pitchFamily="18" charset="0"/>
              <a:ea typeface="Times New Roman" panose="02020603050405020304" pitchFamily="18" charset="0"/>
            </a:endParaRPr>
          </a:p>
        </p:txBody>
      </p:sp>
      <p:sp>
        <p:nvSpPr>
          <p:cNvPr id="4" name="Rectangle 3">
            <a:extLst>
              <a:ext uri="{FF2B5EF4-FFF2-40B4-BE49-F238E27FC236}">
                <a16:creationId xmlns="" xmlns:a16="http://schemas.microsoft.com/office/drawing/2014/main" id="{702E2C65-E0F3-45BB-8F88-CFC719A32B9F}"/>
              </a:ext>
            </a:extLst>
          </p:cNvPr>
          <p:cNvSpPr/>
          <p:nvPr/>
        </p:nvSpPr>
        <p:spPr>
          <a:xfrm>
            <a:off x="9925878" y="6227212"/>
            <a:ext cx="1921917" cy="501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 name="مستطيل 2"/>
          <p:cNvSpPr/>
          <p:nvPr/>
        </p:nvSpPr>
        <p:spPr>
          <a:xfrm>
            <a:off x="1371600" y="1083263"/>
            <a:ext cx="7315200" cy="461665"/>
          </a:xfrm>
          <a:prstGeom prst="rect">
            <a:avLst/>
          </a:prstGeom>
        </p:spPr>
        <p:txBody>
          <a:bodyPr wrap="square">
            <a:spAutoFit/>
          </a:bodyPr>
          <a:lstStyle/>
          <a:p>
            <a:r>
              <a:rPr lang="en-US" sz="2400" b="1" dirty="0" smtClean="0">
                <a:latin typeface="Times New Roman"/>
                <a:ea typeface="Calibri"/>
              </a:rPr>
              <a:t>1- Location(s</a:t>
            </a:r>
            <a:r>
              <a:rPr lang="en-US" sz="2400" b="1" dirty="0">
                <a:latin typeface="Times New Roman"/>
                <a:ea typeface="Calibri"/>
              </a:rPr>
              <a:t>) of pain:</a:t>
            </a:r>
            <a:r>
              <a:rPr lang="en-US" sz="2400" dirty="0">
                <a:latin typeface="Times New Roman"/>
                <a:ea typeface="Calibri"/>
              </a:rPr>
              <a:t> </a:t>
            </a:r>
            <a:endParaRPr lang="ar-IQ" sz="2400" dirty="0"/>
          </a:p>
        </p:txBody>
      </p:sp>
      <p:sp>
        <p:nvSpPr>
          <p:cNvPr id="6" name="سهم للأسفل 5"/>
          <p:cNvSpPr/>
          <p:nvPr/>
        </p:nvSpPr>
        <p:spPr>
          <a:xfrm>
            <a:off x="1629507" y="1521543"/>
            <a:ext cx="7268307" cy="4480672"/>
          </a:xfrm>
          <a:prstGeom prst="downArrow">
            <a:avLst/>
          </a:prstGeom>
        </p:spPr>
        <p:style>
          <a:lnRef idx="2">
            <a:schemeClr val="accent1"/>
          </a:lnRef>
          <a:fillRef idx="1">
            <a:schemeClr val="lt1"/>
          </a:fillRef>
          <a:effectRef idx="0">
            <a:schemeClr val="accent1"/>
          </a:effectRef>
          <a:fontRef idx="minor">
            <a:schemeClr val="dk1"/>
          </a:fontRef>
        </p:style>
        <p:txBody>
          <a:bodyPr rtlCol="1" anchor="ctr"/>
          <a:lstStyle/>
          <a:p>
            <a:pPr marR="27305" lvl="0" algn="just">
              <a:lnSpc>
                <a:spcPct val="115000"/>
              </a:lnSpc>
              <a:spcAft>
                <a:spcPts val="1000"/>
              </a:spcAft>
            </a:pPr>
            <a:r>
              <a:rPr lang="en-US" sz="2400" dirty="0">
                <a:latin typeface="Times New Roman"/>
                <a:ea typeface="Calibri"/>
                <a:cs typeface="Arial"/>
              </a:rPr>
              <a:t>Ask the patient to state or point to the area(s) of pain on the </a:t>
            </a:r>
            <a:r>
              <a:rPr lang="en-US" sz="2400" dirty="0" smtClean="0">
                <a:latin typeface="Times New Roman"/>
                <a:ea typeface="Calibri"/>
                <a:cs typeface="Arial"/>
              </a:rPr>
              <a:t>body. Sometimes </a:t>
            </a:r>
            <a:r>
              <a:rPr lang="en-US" sz="2400" dirty="0">
                <a:latin typeface="Times New Roman"/>
                <a:ea typeface="Calibri"/>
                <a:cs typeface="Arial"/>
              </a:rPr>
              <a:t>allowing patients to make marks on a body diagram is helpful in gaining this information.</a:t>
            </a:r>
            <a:endParaRPr lang="en-US" sz="1600" dirty="0">
              <a:ea typeface="Calibri"/>
              <a:cs typeface="Arial"/>
            </a:endParaRPr>
          </a:p>
        </p:txBody>
      </p:sp>
    </p:spTree>
    <p:extLst>
      <p:ext uri="{BB962C8B-B14F-4D97-AF65-F5344CB8AC3E}">
        <p14:creationId xmlns:p14="http://schemas.microsoft.com/office/powerpoint/2010/main" val="353369077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1622</TotalTime>
  <Words>1633</Words>
  <Application>Microsoft Office PowerPoint</Application>
  <PresentationFormat>مخصص</PresentationFormat>
  <Paragraphs>157</Paragraphs>
  <Slides>24</Slides>
  <Notes>0</Notes>
  <HiddenSlides>0</HiddenSlides>
  <MMClips>0</MMClips>
  <ScaleCrop>false</ScaleCrop>
  <HeadingPairs>
    <vt:vector size="4" baseType="variant">
      <vt:variant>
        <vt:lpstr>نسق</vt:lpstr>
      </vt:variant>
      <vt:variant>
        <vt:i4>1</vt:i4>
      </vt:variant>
      <vt:variant>
        <vt:lpstr>عناوين الشرائح</vt:lpstr>
      </vt:variant>
      <vt:variant>
        <vt:i4>24</vt:i4>
      </vt:variant>
    </vt:vector>
  </HeadingPairs>
  <TitlesOfParts>
    <vt:vector size="25" baseType="lpstr">
      <vt:lpstr>Office Theme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Auday Basheer</dc:creator>
  <cp:lastModifiedBy>Windows User</cp:lastModifiedBy>
  <cp:revision>131</cp:revision>
  <cp:lastPrinted>2020-10-04T08:00:53Z</cp:lastPrinted>
  <dcterms:created xsi:type="dcterms:W3CDTF">2019-08-09T19:43:06Z</dcterms:created>
  <dcterms:modified xsi:type="dcterms:W3CDTF">2021-11-01T15:43:32Z</dcterms:modified>
</cp:coreProperties>
</file>